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52" r:id="rId37"/>
    <p:sldId id="263" r:id="rId38"/>
    <p:sldId id="265" r:id="rId39"/>
    <p:sldId id="272" r:id="rId40"/>
    <p:sldId id="309" r:id="rId41"/>
    <p:sldId id="310" r:id="rId42"/>
    <p:sldId id="297" r:id="rId43"/>
    <p:sldId id="269" r:id="rId44"/>
    <p:sldId id="312" r:id="rId45"/>
    <p:sldId id="276" r:id="rId46"/>
    <p:sldId id="282" r:id="rId47"/>
    <p:sldId id="313" r:id="rId48"/>
    <p:sldId id="314" r:id="rId49"/>
    <p:sldId id="315" r:id="rId50"/>
    <p:sldId id="316" r:id="rId51"/>
    <p:sldId id="317" r:id="rId52"/>
    <p:sldId id="293" r:id="rId53"/>
    <p:sldId id="295" r:id="rId54"/>
    <p:sldId id="299" r:id="rId55"/>
    <p:sldId id="311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6600"/>
    <a:srgbClr val="FF0066"/>
    <a:srgbClr val="CCFF99"/>
    <a:srgbClr val="008000"/>
    <a:srgbClr val="FF9900"/>
    <a:srgbClr val="66FF33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A09D3-2389-489E-9C96-F6F0577A35A3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7DFFA7-80EB-4BBA-BC30-B13E6DF60B8B}">
      <dgm:prSet/>
      <dgm:spPr/>
      <dgm:t>
        <a:bodyPr/>
        <a:lstStyle/>
        <a:p>
          <a:pPr rtl="0"/>
          <a:r>
            <a:rPr lang="ru-RU" dirty="0" smtClean="0"/>
            <a:t>СГСГ синтезируется в печени</a:t>
          </a:r>
          <a:endParaRPr lang="ru-RU" dirty="0"/>
        </a:p>
      </dgm:t>
    </dgm:pt>
    <dgm:pt modelId="{F6452A88-8929-4C21-A11B-154BD264BA26}" type="parTrans" cxnId="{A77F500E-7F28-4BD5-B0DB-4FB4FF39BB10}">
      <dgm:prSet/>
      <dgm:spPr/>
      <dgm:t>
        <a:bodyPr/>
        <a:lstStyle/>
        <a:p>
          <a:endParaRPr lang="ru-RU"/>
        </a:p>
      </dgm:t>
    </dgm:pt>
    <dgm:pt modelId="{D0C57E36-F851-4D46-A78B-2E027EBF552B}" type="sibTrans" cxnId="{A77F500E-7F28-4BD5-B0DB-4FB4FF39BB10}">
      <dgm:prSet/>
      <dgm:spPr/>
      <dgm:t>
        <a:bodyPr/>
        <a:lstStyle/>
        <a:p>
          <a:endParaRPr lang="ru-RU"/>
        </a:p>
      </dgm:t>
    </dgm:pt>
    <dgm:pt modelId="{1D1A2613-77A0-4F77-B31E-5E7213FDF88B}">
      <dgm:prSet/>
      <dgm:spPr/>
      <dgm:t>
        <a:bodyPr/>
        <a:lstStyle/>
        <a:p>
          <a:pPr rtl="0"/>
          <a:r>
            <a:rPr lang="ru-RU" dirty="0" smtClean="0"/>
            <a:t>У женщин концентрация СГСГ</a:t>
          </a:r>
          <a:r>
            <a:rPr lang="en-US" dirty="0" smtClean="0"/>
            <a:t> </a:t>
          </a:r>
          <a:r>
            <a:rPr lang="ru-RU" dirty="0" smtClean="0"/>
            <a:t>в 2раза больше, чем у мужчин </a:t>
          </a:r>
          <a:endParaRPr lang="ru-RU" dirty="0"/>
        </a:p>
      </dgm:t>
    </dgm:pt>
    <dgm:pt modelId="{BF876A91-600A-4BDC-96A8-598545162550}" type="parTrans" cxnId="{75EB2C89-C1CC-4C7A-B490-608D2BB8E06A}">
      <dgm:prSet/>
      <dgm:spPr/>
      <dgm:t>
        <a:bodyPr/>
        <a:lstStyle/>
        <a:p>
          <a:endParaRPr lang="ru-RU"/>
        </a:p>
      </dgm:t>
    </dgm:pt>
    <dgm:pt modelId="{08BA96E8-3D5F-4083-8B65-29C64D143534}" type="sibTrans" cxnId="{75EB2C89-C1CC-4C7A-B490-608D2BB8E06A}">
      <dgm:prSet/>
      <dgm:spPr/>
      <dgm:t>
        <a:bodyPr/>
        <a:lstStyle/>
        <a:p>
          <a:endParaRPr lang="ru-RU"/>
        </a:p>
      </dgm:t>
    </dgm:pt>
    <dgm:pt modelId="{F80404E4-98AE-4747-9014-AAA8DC5AABD8}">
      <dgm:prSet/>
      <dgm:spPr/>
      <dgm:t>
        <a:bodyPr/>
        <a:lstStyle/>
        <a:p>
          <a:pPr rtl="0"/>
          <a:r>
            <a:rPr lang="ru-RU" dirty="0" smtClean="0"/>
            <a:t>Изменение концентрации СГСГ</a:t>
          </a:r>
          <a:r>
            <a:rPr lang="en-US" dirty="0" smtClean="0"/>
            <a:t> </a:t>
          </a:r>
          <a:r>
            <a:rPr lang="ru-RU" dirty="0" smtClean="0"/>
            <a:t>меняет соотношение Э/Т</a:t>
          </a:r>
          <a:endParaRPr lang="ru-RU" dirty="0"/>
        </a:p>
      </dgm:t>
    </dgm:pt>
    <dgm:pt modelId="{961F3DA3-A0BB-4924-94D0-0FEA55F35EAD}" type="parTrans" cxnId="{0BB65F6C-788F-4D1B-B098-8D0ADC19C454}">
      <dgm:prSet/>
      <dgm:spPr/>
      <dgm:t>
        <a:bodyPr/>
        <a:lstStyle/>
        <a:p>
          <a:endParaRPr lang="ru-RU"/>
        </a:p>
      </dgm:t>
    </dgm:pt>
    <dgm:pt modelId="{CF964170-4554-4A3B-87F5-BEB9352CBFA7}" type="sibTrans" cxnId="{0BB65F6C-788F-4D1B-B098-8D0ADC19C454}">
      <dgm:prSet/>
      <dgm:spPr/>
      <dgm:t>
        <a:bodyPr/>
        <a:lstStyle/>
        <a:p>
          <a:endParaRPr lang="ru-RU"/>
        </a:p>
      </dgm:t>
    </dgm:pt>
    <dgm:pt modelId="{BA9FE772-4951-41FA-A7FC-0875C3B0F276}" type="pres">
      <dgm:prSet presAssocID="{264A09D3-2389-489E-9C96-F6F0577A35A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1EB689-C1F9-4042-AB36-62DCE78B04B3}" type="pres">
      <dgm:prSet presAssocID="{447DFFA7-80EB-4BBA-BC30-B13E6DF60B8B}" presName="composite" presStyleCnt="0"/>
      <dgm:spPr/>
    </dgm:pt>
    <dgm:pt modelId="{52EE233C-9388-4030-B7AB-8CC2A4FA599E}" type="pres">
      <dgm:prSet presAssocID="{447DFFA7-80EB-4BBA-BC30-B13E6DF60B8B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8B9B5D-C95B-4BDF-B841-96AFD7EE0EAE}" type="pres">
      <dgm:prSet presAssocID="{447DFFA7-80EB-4BBA-BC30-B13E6DF60B8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81068-D182-4100-B6B3-4F478DA03164}" type="pres">
      <dgm:prSet presAssocID="{D0C57E36-F851-4D46-A78B-2E027EBF552B}" presName="spacing" presStyleCnt="0"/>
      <dgm:spPr/>
    </dgm:pt>
    <dgm:pt modelId="{0ECE390A-7ABB-4389-830E-B6CDF2C4F467}" type="pres">
      <dgm:prSet presAssocID="{1D1A2613-77A0-4F77-B31E-5E7213FDF88B}" presName="composite" presStyleCnt="0"/>
      <dgm:spPr/>
    </dgm:pt>
    <dgm:pt modelId="{B111CA69-27E3-4003-8AF4-1B568B5ADA00}" type="pres">
      <dgm:prSet presAssocID="{1D1A2613-77A0-4F77-B31E-5E7213FDF88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293536B-0984-4B1F-B3E4-5D86D3432AEF}" type="pres">
      <dgm:prSet presAssocID="{1D1A2613-77A0-4F77-B31E-5E7213FDF88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4AB12-7D53-4F71-90E1-0EDF61FE24E1}" type="pres">
      <dgm:prSet presAssocID="{08BA96E8-3D5F-4083-8B65-29C64D143534}" presName="spacing" presStyleCnt="0"/>
      <dgm:spPr/>
    </dgm:pt>
    <dgm:pt modelId="{AB2EBD28-8C7C-4C61-BA37-6C2DE5EC5D49}" type="pres">
      <dgm:prSet presAssocID="{F80404E4-98AE-4747-9014-AAA8DC5AABD8}" presName="composite" presStyleCnt="0"/>
      <dgm:spPr/>
    </dgm:pt>
    <dgm:pt modelId="{8581F58A-9128-4782-9A1B-3D60FBF3777D}" type="pres">
      <dgm:prSet presAssocID="{F80404E4-98AE-4747-9014-AAA8DC5AABD8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8455619-7284-4CE0-AE98-992503A23D94}" type="pres">
      <dgm:prSet presAssocID="{F80404E4-98AE-4747-9014-AAA8DC5AABD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EB2C89-C1CC-4C7A-B490-608D2BB8E06A}" srcId="{264A09D3-2389-489E-9C96-F6F0577A35A3}" destId="{1D1A2613-77A0-4F77-B31E-5E7213FDF88B}" srcOrd="1" destOrd="0" parTransId="{BF876A91-600A-4BDC-96A8-598545162550}" sibTransId="{08BA96E8-3D5F-4083-8B65-29C64D143534}"/>
    <dgm:cxn modelId="{0BB65F6C-788F-4D1B-B098-8D0ADC19C454}" srcId="{264A09D3-2389-489E-9C96-F6F0577A35A3}" destId="{F80404E4-98AE-4747-9014-AAA8DC5AABD8}" srcOrd="2" destOrd="0" parTransId="{961F3DA3-A0BB-4924-94D0-0FEA55F35EAD}" sibTransId="{CF964170-4554-4A3B-87F5-BEB9352CBFA7}"/>
    <dgm:cxn modelId="{C3504EE4-9867-4975-80C6-DEC27BE7561D}" type="presOf" srcId="{264A09D3-2389-489E-9C96-F6F0577A35A3}" destId="{BA9FE772-4951-41FA-A7FC-0875C3B0F276}" srcOrd="0" destOrd="0" presId="urn:microsoft.com/office/officeart/2005/8/layout/vList3"/>
    <dgm:cxn modelId="{F86B418A-B19F-47DF-82A3-FAA0097A0D0B}" type="presOf" srcId="{1D1A2613-77A0-4F77-B31E-5E7213FDF88B}" destId="{7293536B-0984-4B1F-B3E4-5D86D3432AEF}" srcOrd="0" destOrd="0" presId="urn:microsoft.com/office/officeart/2005/8/layout/vList3"/>
    <dgm:cxn modelId="{D13905EC-A1F6-4FCA-9E15-269F3FD84F25}" type="presOf" srcId="{F80404E4-98AE-4747-9014-AAA8DC5AABD8}" destId="{48455619-7284-4CE0-AE98-992503A23D94}" srcOrd="0" destOrd="0" presId="urn:microsoft.com/office/officeart/2005/8/layout/vList3"/>
    <dgm:cxn modelId="{4AEB9A58-08D8-4987-87B2-6F6F0FD0ACC9}" type="presOf" srcId="{447DFFA7-80EB-4BBA-BC30-B13E6DF60B8B}" destId="{7D8B9B5D-C95B-4BDF-B841-96AFD7EE0EAE}" srcOrd="0" destOrd="0" presId="urn:microsoft.com/office/officeart/2005/8/layout/vList3"/>
    <dgm:cxn modelId="{A77F500E-7F28-4BD5-B0DB-4FB4FF39BB10}" srcId="{264A09D3-2389-489E-9C96-F6F0577A35A3}" destId="{447DFFA7-80EB-4BBA-BC30-B13E6DF60B8B}" srcOrd="0" destOrd="0" parTransId="{F6452A88-8929-4C21-A11B-154BD264BA26}" sibTransId="{D0C57E36-F851-4D46-A78B-2E027EBF552B}"/>
    <dgm:cxn modelId="{F6567983-E16C-4332-A60D-49BCEB93FEFD}" type="presParOf" srcId="{BA9FE772-4951-41FA-A7FC-0875C3B0F276}" destId="{221EB689-C1F9-4042-AB36-62DCE78B04B3}" srcOrd="0" destOrd="0" presId="urn:microsoft.com/office/officeart/2005/8/layout/vList3"/>
    <dgm:cxn modelId="{E79E1DE8-5B11-4919-AB5B-960EF925800A}" type="presParOf" srcId="{221EB689-C1F9-4042-AB36-62DCE78B04B3}" destId="{52EE233C-9388-4030-B7AB-8CC2A4FA599E}" srcOrd="0" destOrd="0" presId="urn:microsoft.com/office/officeart/2005/8/layout/vList3"/>
    <dgm:cxn modelId="{91FF8F67-1787-44ED-A37D-78BA58B43335}" type="presParOf" srcId="{221EB689-C1F9-4042-AB36-62DCE78B04B3}" destId="{7D8B9B5D-C95B-4BDF-B841-96AFD7EE0EAE}" srcOrd="1" destOrd="0" presId="urn:microsoft.com/office/officeart/2005/8/layout/vList3"/>
    <dgm:cxn modelId="{1C3B2CF2-98C3-468B-94AA-4942A85ABC58}" type="presParOf" srcId="{BA9FE772-4951-41FA-A7FC-0875C3B0F276}" destId="{56881068-D182-4100-B6B3-4F478DA03164}" srcOrd="1" destOrd="0" presId="urn:microsoft.com/office/officeart/2005/8/layout/vList3"/>
    <dgm:cxn modelId="{11C7C2AB-E245-457F-89AB-0C10A9BBEAE8}" type="presParOf" srcId="{BA9FE772-4951-41FA-A7FC-0875C3B0F276}" destId="{0ECE390A-7ABB-4389-830E-B6CDF2C4F467}" srcOrd="2" destOrd="0" presId="urn:microsoft.com/office/officeart/2005/8/layout/vList3"/>
    <dgm:cxn modelId="{D331D3D8-204A-4041-BF72-3BF79A137EAD}" type="presParOf" srcId="{0ECE390A-7ABB-4389-830E-B6CDF2C4F467}" destId="{B111CA69-27E3-4003-8AF4-1B568B5ADA00}" srcOrd="0" destOrd="0" presId="urn:microsoft.com/office/officeart/2005/8/layout/vList3"/>
    <dgm:cxn modelId="{9637E02C-F6F6-4ECC-ACAA-BA673753C8DB}" type="presParOf" srcId="{0ECE390A-7ABB-4389-830E-B6CDF2C4F467}" destId="{7293536B-0984-4B1F-B3E4-5D86D3432AEF}" srcOrd="1" destOrd="0" presId="urn:microsoft.com/office/officeart/2005/8/layout/vList3"/>
    <dgm:cxn modelId="{C0E9B56B-6AF0-4611-B3E4-586D157F6E97}" type="presParOf" srcId="{BA9FE772-4951-41FA-A7FC-0875C3B0F276}" destId="{1334AB12-7D53-4F71-90E1-0EDF61FE24E1}" srcOrd="3" destOrd="0" presId="urn:microsoft.com/office/officeart/2005/8/layout/vList3"/>
    <dgm:cxn modelId="{305D2F67-BF8E-4266-A3E8-AA68FF9E0061}" type="presParOf" srcId="{BA9FE772-4951-41FA-A7FC-0875C3B0F276}" destId="{AB2EBD28-8C7C-4C61-BA37-6C2DE5EC5D49}" srcOrd="4" destOrd="0" presId="urn:microsoft.com/office/officeart/2005/8/layout/vList3"/>
    <dgm:cxn modelId="{54BD14B1-6AE3-4A44-80C5-2DA03D6DBC8E}" type="presParOf" srcId="{AB2EBD28-8C7C-4C61-BA37-6C2DE5EC5D49}" destId="{8581F58A-9128-4782-9A1B-3D60FBF3777D}" srcOrd="0" destOrd="0" presId="urn:microsoft.com/office/officeart/2005/8/layout/vList3"/>
    <dgm:cxn modelId="{9C5B4B69-0467-4667-9CC3-F39754E378DC}" type="presParOf" srcId="{AB2EBD28-8C7C-4C61-BA37-6C2DE5EC5D49}" destId="{48455619-7284-4CE0-AE98-992503A23D94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D4700-9FD1-404D-98F2-3B6B95F916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E938E-6927-4DF5-A0EC-7AD04BD5E0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2B0C6-49B4-4BCD-8EAE-F4BF12856D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3ADA70-3354-4F44-BE68-4234817DF0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E7CBD5-F29D-42F0-B6E3-D2C69F1F58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E12396-9962-48C2-A7EF-6F3F81A796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9BF08-05CD-4DE0-90A0-E2C82EA801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C4BBB-9EFF-4B85-915E-1568E3090D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438E3-12A9-4AC0-AF42-E659518734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896E3-C725-4415-B677-C01151C19B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1D553-7E51-420B-81C8-0AE0400A96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1ADA1-892C-4A89-8783-FDBA929256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4D9BB-3AD2-45D4-AD54-63057BEEE6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2C35-B0DB-422A-B831-4991C85DD6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D42B65-A63A-49A3-A718-01CEA001787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19275" y="1752600"/>
            <a:ext cx="5899150" cy="1470025"/>
          </a:xfrm>
        </p:spPr>
        <p:txBody>
          <a:bodyPr/>
          <a:lstStyle/>
          <a:p>
            <a:r>
              <a:rPr lang="ru-RU" sz="6600" b="1">
                <a:solidFill>
                  <a:srgbClr val="FF33CC"/>
                </a:solidFill>
              </a:rPr>
              <a:t>Половые </a:t>
            </a:r>
            <a:br>
              <a:rPr lang="ru-RU" sz="6600" b="1">
                <a:solidFill>
                  <a:srgbClr val="FF33CC"/>
                </a:solidFill>
              </a:rPr>
            </a:br>
            <a:r>
              <a:rPr lang="ru-RU" sz="6600" b="1">
                <a:solidFill>
                  <a:srgbClr val="FF33CC"/>
                </a:solidFill>
              </a:rPr>
              <a:t>гормоны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0000" y="0"/>
            <a:ext cx="6299200" cy="1498599"/>
          </a:xfrm>
          <a:solidFill>
            <a:schemeClr val="accent4">
              <a:lumMod val="1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Половая дифференцировка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53"/>
          <p:cNvSpPr txBox="1">
            <a:spLocks noChangeArrowheads="1"/>
          </p:cNvSpPr>
          <p:nvPr/>
        </p:nvSpPr>
        <p:spPr bwMode="auto">
          <a:xfrm>
            <a:off x="889000" y="1849723"/>
            <a:ext cx="7150100" cy="60137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Формирование генетического пола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74700" y="2865438"/>
            <a:ext cx="7315200" cy="8302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50" normalizeH="0" baseline="0" noProof="0" dirty="0" smtClean="0">
                <a:ln w="11430"/>
                <a:solidFill>
                  <a:srgbClr val="FF99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Формирование </a:t>
            </a:r>
            <a:r>
              <a:rPr kumimoji="0" lang="ru-RU" b="1" i="0" u="none" strike="noStrike" kern="0" cap="none" spc="50" normalizeH="0" baseline="0" noProof="0" dirty="0" err="1" smtClean="0">
                <a:ln w="11430"/>
                <a:solidFill>
                  <a:srgbClr val="FF99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гонадного</a:t>
            </a:r>
            <a:r>
              <a:rPr kumimoji="0" lang="ru-RU" b="1" i="0" u="none" strike="noStrike" kern="0" cap="none" spc="50" normalizeH="0" baseline="0" noProof="0" dirty="0" smtClean="0">
                <a:ln w="11430"/>
                <a:solidFill>
                  <a:srgbClr val="FF99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пола</a:t>
            </a:r>
            <a:endParaRPr kumimoji="0" lang="ru-RU" b="1" i="0" u="none" strike="noStrike" kern="0" cap="none" spc="50" normalizeH="0" baseline="0" noProof="0" dirty="0">
              <a:ln w="11430"/>
              <a:solidFill>
                <a:srgbClr val="FF9999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2400" y="3975100"/>
            <a:ext cx="8788400" cy="26670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ru-RU" b="1" kern="0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фенотипического пола</a:t>
            </a:r>
          </a:p>
          <a:p>
            <a:pPr marL="444500" indent="3683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kern="0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</a:rPr>
              <a:t>дифференцировка внутренних половых органов</a:t>
            </a:r>
          </a:p>
          <a:p>
            <a:pPr marL="444500" indent="3683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kern="0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</a:rPr>
              <a:t>дифференцировка наружных половых органов</a:t>
            </a:r>
          </a:p>
          <a:p>
            <a:pPr marL="444500" indent="3683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kern="0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</a:rPr>
              <a:t>половая дифференцировка ЦНС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025900" y="2425700"/>
            <a:ext cx="736600" cy="558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064000" y="3619500"/>
            <a:ext cx="736600" cy="558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3"/>
          <p:cNvSpPr>
            <a:spLocks noGrp="1" noChangeArrowheads="1"/>
          </p:cNvSpPr>
          <p:nvPr>
            <p:ph type="title"/>
          </p:nvPr>
        </p:nvSpPr>
        <p:spPr>
          <a:xfrm>
            <a:off x="1992573" y="541623"/>
            <a:ext cx="4708478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dirty="0" smtClean="0"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</a:rPr>
              <a:t>Генетический пол</a:t>
            </a:r>
          </a:p>
        </p:txBody>
      </p:sp>
      <p:pic>
        <p:nvPicPr>
          <p:cNvPr id="12291" name="Picture 4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57476" b="15546"/>
          <a:stretch>
            <a:fillRect/>
          </a:stretch>
        </p:blipFill>
        <p:spPr>
          <a:xfrm>
            <a:off x="150127" y="163772"/>
            <a:ext cx="3780427" cy="4346729"/>
          </a:xfrm>
          <a:noFill/>
        </p:spPr>
      </p:pic>
      <p:pic>
        <p:nvPicPr>
          <p:cNvPr id="12292" name="Picture 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r="57073" b="14925"/>
          <a:stretch>
            <a:fillRect/>
          </a:stretch>
        </p:blipFill>
        <p:spPr>
          <a:xfrm>
            <a:off x="5268036" y="136476"/>
            <a:ext cx="3712191" cy="4391644"/>
          </a:xfrm>
          <a:noFill/>
        </p:spPr>
      </p:pic>
      <p:sp>
        <p:nvSpPr>
          <p:cNvPr id="12293" name="Прямоугольник 6"/>
          <p:cNvSpPr>
            <a:spLocks noChangeArrowheads="1"/>
          </p:cNvSpPr>
          <p:nvPr/>
        </p:nvSpPr>
        <p:spPr bwMode="auto">
          <a:xfrm>
            <a:off x="1" y="4585654"/>
            <a:ext cx="9143999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Генетический пол зависит от кариотипа зиготы. </a:t>
            </a:r>
            <a:endParaRPr lang="ru-RU" sz="3000" b="1" dirty="0" smtClean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Кариотип </a:t>
            </a:r>
            <a:r>
              <a:rPr lang="ru-RU" sz="30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46,ХХ соответствует женскому </a:t>
            </a:r>
            <a:r>
              <a:rPr lang="ru-RU" sz="3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полу. </a:t>
            </a:r>
          </a:p>
          <a:p>
            <a:pPr>
              <a:buFont typeface="Arial" pitchFamily="34" charset="0"/>
              <a:buChar char="•"/>
            </a:pPr>
            <a:r>
              <a:rPr lang="ru-RU" sz="3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Кариотип 46,XYсоответствует мужскому полу.</a:t>
            </a:r>
            <a:endParaRPr lang="ru-RU" sz="3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385763"/>
            <a:ext cx="8229600" cy="12954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5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Гонадный</a:t>
            </a:r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пол 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552" y="2013543"/>
            <a:ext cx="8229600" cy="45259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 эмбриона на ранних этапах развития недифференцированные гонады могут превратиться как в яички, так и в яичники.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870" y="1430338"/>
            <a:ext cx="5936776" cy="2905290"/>
          </a:xfr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FF99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</a:t>
            </a:r>
            <a:r>
              <a:rPr lang="ru-RU" sz="5400" b="1" spc="50" dirty="0" err="1" smtClean="0">
                <a:ln w="11430"/>
                <a:solidFill>
                  <a:srgbClr val="FF99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гонадного</a:t>
            </a:r>
            <a:r>
              <a:rPr lang="ru-RU" sz="5400" b="1" spc="50" dirty="0" smtClean="0">
                <a:ln w="11430"/>
                <a:solidFill>
                  <a:srgbClr val="FF99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пола</a:t>
            </a:r>
            <a:endParaRPr lang="ru-RU" sz="5400" b="1" spc="50" dirty="0">
              <a:ln w="11430"/>
              <a:solidFill>
                <a:srgbClr val="FF9999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22288" y="2211388"/>
            <a:ext cx="1135062" cy="1316037"/>
            <a:chOff x="3317" y="934"/>
            <a:chExt cx="715" cy="829"/>
          </a:xfrm>
        </p:grpSpPr>
        <p:sp>
          <p:nvSpPr>
            <p:cNvPr id="15379" name="Oval 12"/>
            <p:cNvSpPr>
              <a:spLocks noChangeArrowheads="1"/>
            </p:cNvSpPr>
            <p:nvPr/>
          </p:nvSpPr>
          <p:spPr bwMode="auto">
            <a:xfrm>
              <a:off x="3317" y="934"/>
              <a:ext cx="715" cy="829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0" name="Oval 13"/>
            <p:cNvSpPr>
              <a:spLocks noChangeArrowheads="1"/>
            </p:cNvSpPr>
            <p:nvPr/>
          </p:nvSpPr>
          <p:spPr bwMode="auto">
            <a:xfrm>
              <a:off x="3412" y="1047"/>
              <a:ext cx="533" cy="58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rgbClr val="FF9900"/>
                  </a:solidFill>
                </a:rPr>
                <a:t> </a:t>
              </a:r>
              <a:r>
                <a:rPr lang="en-US" b="1">
                  <a:solidFill>
                    <a:srgbClr val="FF9900"/>
                  </a:solidFill>
                </a:rPr>
                <a:t>X</a:t>
              </a:r>
              <a:endParaRPr lang="ru-RU" b="1">
                <a:solidFill>
                  <a:srgbClr val="FF9900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636713" y="4170363"/>
            <a:ext cx="1135062" cy="1316037"/>
            <a:chOff x="3317" y="934"/>
            <a:chExt cx="715" cy="829"/>
          </a:xfrm>
        </p:grpSpPr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3317" y="934"/>
              <a:ext cx="715" cy="8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3412" y="1047"/>
              <a:ext cx="533" cy="58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dirty="0">
                  <a:solidFill>
                    <a:srgbClr val="FF9900"/>
                  </a:solidFill>
                </a:rPr>
                <a:t> </a:t>
              </a:r>
              <a:r>
                <a:rPr lang="en-US" b="1" dirty="0">
                  <a:solidFill>
                    <a:srgbClr val="FF9900"/>
                  </a:solidFill>
                </a:rPr>
                <a:t>XY</a:t>
              </a:r>
              <a:endParaRPr lang="ru-RU" b="1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 rot="3425883">
            <a:off x="1694656" y="7144"/>
            <a:ext cx="1385888" cy="2959100"/>
            <a:chOff x="4032" y="794"/>
            <a:chExt cx="873" cy="1864"/>
          </a:xfrm>
        </p:grpSpPr>
        <p:sp>
          <p:nvSpPr>
            <p:cNvPr id="15374" name="Oval 24"/>
            <p:cNvSpPr>
              <a:spLocks noChangeArrowheads="1"/>
            </p:cNvSpPr>
            <p:nvPr/>
          </p:nvSpPr>
          <p:spPr bwMode="auto">
            <a:xfrm>
              <a:off x="4526" y="1846"/>
              <a:ext cx="279" cy="8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9900"/>
                  </a:solidFill>
                </a:rPr>
                <a:t>Y</a:t>
              </a:r>
              <a:endParaRPr lang="ru-RU" sz="2400" b="1">
                <a:solidFill>
                  <a:srgbClr val="FF9900"/>
                </a:solidFill>
              </a:endParaRPr>
            </a:p>
          </p:txBody>
        </p:sp>
        <p:sp>
          <p:nvSpPr>
            <p:cNvPr id="15375" name="Rectangle 25"/>
            <p:cNvSpPr>
              <a:spLocks noChangeArrowheads="1"/>
            </p:cNvSpPr>
            <p:nvPr/>
          </p:nvSpPr>
          <p:spPr bwMode="auto">
            <a:xfrm>
              <a:off x="4625" y="1667"/>
              <a:ext cx="87" cy="21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6" name="Freeform 26"/>
            <p:cNvSpPr>
              <a:spLocks/>
            </p:cNvSpPr>
            <p:nvPr/>
          </p:nvSpPr>
          <p:spPr bwMode="auto">
            <a:xfrm>
              <a:off x="4032" y="794"/>
              <a:ext cx="873" cy="873"/>
            </a:xfrm>
            <a:custGeom>
              <a:avLst/>
              <a:gdLst>
                <a:gd name="T0" fmla="*/ 655 w 873"/>
                <a:gd name="T1" fmla="*/ 873 h 873"/>
                <a:gd name="T2" fmla="*/ 550 w 873"/>
                <a:gd name="T3" fmla="*/ 768 h 873"/>
                <a:gd name="T4" fmla="*/ 497 w 873"/>
                <a:gd name="T5" fmla="*/ 698 h 873"/>
                <a:gd name="T6" fmla="*/ 559 w 873"/>
                <a:gd name="T7" fmla="*/ 559 h 873"/>
                <a:gd name="T8" fmla="*/ 611 w 873"/>
                <a:gd name="T9" fmla="*/ 524 h 873"/>
                <a:gd name="T10" fmla="*/ 733 w 873"/>
                <a:gd name="T11" fmla="*/ 506 h 873"/>
                <a:gd name="T12" fmla="*/ 803 w 873"/>
                <a:gd name="T13" fmla="*/ 471 h 873"/>
                <a:gd name="T14" fmla="*/ 873 w 873"/>
                <a:gd name="T15" fmla="*/ 332 h 873"/>
                <a:gd name="T16" fmla="*/ 864 w 873"/>
                <a:gd name="T17" fmla="*/ 271 h 873"/>
                <a:gd name="T18" fmla="*/ 812 w 873"/>
                <a:gd name="T19" fmla="*/ 236 h 873"/>
                <a:gd name="T20" fmla="*/ 628 w 873"/>
                <a:gd name="T21" fmla="*/ 166 h 873"/>
                <a:gd name="T22" fmla="*/ 428 w 873"/>
                <a:gd name="T23" fmla="*/ 210 h 873"/>
                <a:gd name="T24" fmla="*/ 305 w 873"/>
                <a:gd name="T25" fmla="*/ 183 h 873"/>
                <a:gd name="T26" fmla="*/ 349 w 873"/>
                <a:gd name="T27" fmla="*/ 26 h 873"/>
                <a:gd name="T28" fmla="*/ 428 w 873"/>
                <a:gd name="T29" fmla="*/ 0 h 873"/>
                <a:gd name="T30" fmla="*/ 524 w 873"/>
                <a:gd name="T31" fmla="*/ 18 h 873"/>
                <a:gd name="T32" fmla="*/ 541 w 873"/>
                <a:gd name="T33" fmla="*/ 44 h 873"/>
                <a:gd name="T34" fmla="*/ 593 w 873"/>
                <a:gd name="T35" fmla="*/ 70 h 873"/>
                <a:gd name="T36" fmla="*/ 506 w 873"/>
                <a:gd name="T37" fmla="*/ 332 h 873"/>
                <a:gd name="T38" fmla="*/ 454 w 873"/>
                <a:gd name="T39" fmla="*/ 349 h 873"/>
                <a:gd name="T40" fmla="*/ 367 w 873"/>
                <a:gd name="T41" fmla="*/ 332 h 873"/>
                <a:gd name="T42" fmla="*/ 349 w 873"/>
                <a:gd name="T43" fmla="*/ 314 h 873"/>
                <a:gd name="T44" fmla="*/ 271 w 873"/>
                <a:gd name="T45" fmla="*/ 288 h 873"/>
                <a:gd name="T46" fmla="*/ 271 w 873"/>
                <a:gd name="T47" fmla="*/ 288 h 873"/>
                <a:gd name="T48" fmla="*/ 218 w 873"/>
                <a:gd name="T49" fmla="*/ 253 h 873"/>
                <a:gd name="T50" fmla="*/ 148 w 873"/>
                <a:gd name="T51" fmla="*/ 149 h 873"/>
                <a:gd name="T52" fmla="*/ 140 w 873"/>
                <a:gd name="T53" fmla="*/ 79 h 873"/>
                <a:gd name="T54" fmla="*/ 0 w 873"/>
                <a:gd name="T55" fmla="*/ 0 h 8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73"/>
                <a:gd name="T85" fmla="*/ 0 h 873"/>
                <a:gd name="T86" fmla="*/ 873 w 873"/>
                <a:gd name="T87" fmla="*/ 873 h 87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73" h="873">
                  <a:moveTo>
                    <a:pt x="655" y="873"/>
                  </a:moveTo>
                  <a:cubicBezTo>
                    <a:pt x="618" y="842"/>
                    <a:pt x="579" y="807"/>
                    <a:pt x="550" y="768"/>
                  </a:cubicBezTo>
                  <a:cubicBezTo>
                    <a:pt x="494" y="693"/>
                    <a:pt x="536" y="737"/>
                    <a:pt x="497" y="698"/>
                  </a:cubicBezTo>
                  <a:cubicBezTo>
                    <a:pt x="516" y="626"/>
                    <a:pt x="507" y="598"/>
                    <a:pt x="559" y="559"/>
                  </a:cubicBezTo>
                  <a:cubicBezTo>
                    <a:pt x="576" y="547"/>
                    <a:pt x="590" y="527"/>
                    <a:pt x="611" y="524"/>
                  </a:cubicBezTo>
                  <a:cubicBezTo>
                    <a:pt x="652" y="518"/>
                    <a:pt x="733" y="506"/>
                    <a:pt x="733" y="506"/>
                  </a:cubicBezTo>
                  <a:cubicBezTo>
                    <a:pt x="762" y="497"/>
                    <a:pt x="774" y="481"/>
                    <a:pt x="803" y="471"/>
                  </a:cubicBezTo>
                  <a:cubicBezTo>
                    <a:pt x="833" y="426"/>
                    <a:pt x="855" y="383"/>
                    <a:pt x="873" y="332"/>
                  </a:cubicBezTo>
                  <a:cubicBezTo>
                    <a:pt x="870" y="312"/>
                    <a:pt x="872" y="290"/>
                    <a:pt x="864" y="271"/>
                  </a:cubicBezTo>
                  <a:cubicBezTo>
                    <a:pt x="853" y="243"/>
                    <a:pt x="834" y="246"/>
                    <a:pt x="812" y="236"/>
                  </a:cubicBezTo>
                  <a:cubicBezTo>
                    <a:pt x="752" y="209"/>
                    <a:pt x="687" y="195"/>
                    <a:pt x="628" y="166"/>
                  </a:cubicBezTo>
                  <a:cubicBezTo>
                    <a:pt x="559" y="178"/>
                    <a:pt x="495" y="193"/>
                    <a:pt x="428" y="210"/>
                  </a:cubicBezTo>
                  <a:cubicBezTo>
                    <a:pt x="392" y="207"/>
                    <a:pt x="307" y="214"/>
                    <a:pt x="305" y="183"/>
                  </a:cubicBezTo>
                  <a:cubicBezTo>
                    <a:pt x="301" y="138"/>
                    <a:pt x="308" y="60"/>
                    <a:pt x="349" y="26"/>
                  </a:cubicBezTo>
                  <a:cubicBezTo>
                    <a:pt x="370" y="8"/>
                    <a:pt x="428" y="0"/>
                    <a:pt x="428" y="0"/>
                  </a:cubicBezTo>
                  <a:cubicBezTo>
                    <a:pt x="460" y="5"/>
                    <a:pt x="497" y="0"/>
                    <a:pt x="524" y="18"/>
                  </a:cubicBezTo>
                  <a:cubicBezTo>
                    <a:pt x="533" y="24"/>
                    <a:pt x="534" y="37"/>
                    <a:pt x="541" y="44"/>
                  </a:cubicBezTo>
                  <a:cubicBezTo>
                    <a:pt x="557" y="60"/>
                    <a:pt x="573" y="63"/>
                    <a:pt x="593" y="70"/>
                  </a:cubicBezTo>
                  <a:cubicBezTo>
                    <a:pt x="681" y="153"/>
                    <a:pt x="585" y="283"/>
                    <a:pt x="506" y="332"/>
                  </a:cubicBezTo>
                  <a:cubicBezTo>
                    <a:pt x="502" y="335"/>
                    <a:pt x="459" y="347"/>
                    <a:pt x="454" y="349"/>
                  </a:cubicBezTo>
                  <a:cubicBezTo>
                    <a:pt x="440" y="347"/>
                    <a:pt x="387" y="344"/>
                    <a:pt x="367" y="332"/>
                  </a:cubicBezTo>
                  <a:cubicBezTo>
                    <a:pt x="360" y="328"/>
                    <a:pt x="356" y="318"/>
                    <a:pt x="349" y="314"/>
                  </a:cubicBezTo>
                  <a:lnTo>
                    <a:pt x="271" y="288"/>
                  </a:lnTo>
                  <a:cubicBezTo>
                    <a:pt x="271" y="288"/>
                    <a:pt x="271" y="288"/>
                    <a:pt x="271" y="288"/>
                  </a:cubicBezTo>
                  <a:cubicBezTo>
                    <a:pt x="253" y="276"/>
                    <a:pt x="218" y="253"/>
                    <a:pt x="218" y="253"/>
                  </a:cubicBezTo>
                  <a:cubicBezTo>
                    <a:pt x="194" y="217"/>
                    <a:pt x="169" y="188"/>
                    <a:pt x="148" y="149"/>
                  </a:cubicBezTo>
                  <a:cubicBezTo>
                    <a:pt x="145" y="126"/>
                    <a:pt x="146" y="102"/>
                    <a:pt x="140" y="79"/>
                  </a:cubicBezTo>
                  <a:cubicBezTo>
                    <a:pt x="126" y="28"/>
                    <a:pt x="47" y="0"/>
                    <a:pt x="0" y="0"/>
                  </a:cubicBezTo>
                </a:path>
              </a:pathLst>
            </a:cu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5019" name="Rectangle 27"/>
          <p:cNvSpPr>
            <a:spLocks noChangeArrowheads="1"/>
          </p:cNvSpPr>
          <p:nvPr/>
        </p:nvSpPr>
        <p:spPr bwMode="auto">
          <a:xfrm>
            <a:off x="4700588" y="3549650"/>
            <a:ext cx="3990975" cy="1108075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CC"/>
                </a:solidFill>
              </a:rPr>
              <a:t>недиференцированные </a:t>
            </a:r>
          </a:p>
          <a:p>
            <a:pPr algn="ctr"/>
            <a:r>
              <a:rPr lang="ru-RU" sz="2400" b="1">
                <a:solidFill>
                  <a:srgbClr val="0066CC"/>
                </a:solidFill>
              </a:rPr>
              <a:t>гонады</a:t>
            </a:r>
          </a:p>
        </p:txBody>
      </p:sp>
      <p:sp>
        <p:nvSpPr>
          <p:cNvPr id="85020" name="Oval 28"/>
          <p:cNvSpPr>
            <a:spLocks noChangeArrowheads="1"/>
          </p:cNvSpPr>
          <p:nvPr/>
        </p:nvSpPr>
        <p:spPr bwMode="auto">
          <a:xfrm>
            <a:off x="6732588" y="5375275"/>
            <a:ext cx="2162175" cy="1122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тестис</a:t>
            </a:r>
          </a:p>
        </p:txBody>
      </p:sp>
      <p:sp>
        <p:nvSpPr>
          <p:cNvPr id="85022" name="Rectangle 30"/>
          <p:cNvSpPr>
            <a:spLocks noChangeArrowheads="1"/>
          </p:cNvSpPr>
          <p:nvPr/>
        </p:nvSpPr>
        <p:spPr bwMode="auto">
          <a:xfrm>
            <a:off x="4156075" y="1854200"/>
            <a:ext cx="4086225" cy="6508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err="1">
                <a:solidFill>
                  <a:srgbClr val="0066CC"/>
                </a:solidFill>
              </a:rPr>
              <a:t>тестис-детерминирующего</a:t>
            </a:r>
            <a:r>
              <a:rPr lang="ru-RU" sz="2000" b="1" dirty="0">
                <a:solidFill>
                  <a:srgbClr val="0066CC"/>
                </a:solidFill>
              </a:rPr>
              <a:t> </a:t>
            </a:r>
          </a:p>
          <a:p>
            <a:pPr algn="ctr"/>
            <a:r>
              <a:rPr lang="ru-RU" sz="2000" b="1" dirty="0">
                <a:solidFill>
                  <a:srgbClr val="0066CC"/>
                </a:solidFill>
              </a:rPr>
              <a:t>фактора</a:t>
            </a:r>
          </a:p>
        </p:txBody>
      </p:sp>
      <p:sp>
        <p:nvSpPr>
          <p:cNvPr id="85025" name="AutoShape 33"/>
          <p:cNvSpPr>
            <a:spLocks noChangeArrowheads="1"/>
          </p:cNvSpPr>
          <p:nvPr/>
        </p:nvSpPr>
        <p:spPr bwMode="auto">
          <a:xfrm rot="-2612401">
            <a:off x="6192838" y="4364038"/>
            <a:ext cx="984250" cy="1495425"/>
          </a:xfrm>
          <a:prstGeom prst="downArrow">
            <a:avLst>
              <a:gd name="adj1" fmla="val 50000"/>
              <a:gd name="adj2" fmla="val 3798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5026" name="AutoShape 34"/>
          <p:cNvSpPr>
            <a:spLocks noChangeArrowheads="1"/>
          </p:cNvSpPr>
          <p:nvPr/>
        </p:nvSpPr>
        <p:spPr bwMode="auto">
          <a:xfrm rot="-2612401">
            <a:off x="5854700" y="2363788"/>
            <a:ext cx="984250" cy="1495425"/>
          </a:xfrm>
          <a:prstGeom prst="downArrow">
            <a:avLst>
              <a:gd name="adj1" fmla="val 50000"/>
              <a:gd name="adj2" fmla="val 3798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5027" name="Line 35"/>
          <p:cNvSpPr>
            <a:spLocks noChangeShapeType="1"/>
          </p:cNvSpPr>
          <p:nvPr/>
        </p:nvSpPr>
        <p:spPr bwMode="auto">
          <a:xfrm>
            <a:off x="1330325" y="3505200"/>
            <a:ext cx="566738" cy="7905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5028" name="Line 36"/>
          <p:cNvSpPr>
            <a:spLocks noChangeShapeType="1"/>
          </p:cNvSpPr>
          <p:nvPr/>
        </p:nvSpPr>
        <p:spPr bwMode="auto">
          <a:xfrm flipV="1">
            <a:off x="2544763" y="1019175"/>
            <a:ext cx="1524000" cy="389255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5029" name="Rectangle 37"/>
          <p:cNvSpPr>
            <a:spLocks noChangeArrowheads="1"/>
          </p:cNvSpPr>
          <p:nvPr/>
        </p:nvSpPr>
        <p:spPr bwMode="auto">
          <a:xfrm>
            <a:off x="3394075" y="28575"/>
            <a:ext cx="5749925" cy="1109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9900"/>
                </a:solidFill>
              </a:rPr>
              <a:t>экспрессии </a:t>
            </a:r>
            <a:r>
              <a:rPr lang="ru-RU" sz="2400" b="1" dirty="0" err="1">
                <a:solidFill>
                  <a:srgbClr val="FF9900"/>
                </a:solidFill>
              </a:rPr>
              <a:t>секс-детерминирующего</a:t>
            </a:r>
            <a:endParaRPr lang="ru-RU" sz="2400" b="1" dirty="0">
              <a:solidFill>
                <a:srgbClr val="FF9900"/>
              </a:solidFill>
            </a:endParaRPr>
          </a:p>
          <a:p>
            <a:pPr algn="ctr"/>
            <a:r>
              <a:rPr lang="ru-RU" sz="2400" b="1" dirty="0">
                <a:solidFill>
                  <a:srgbClr val="FF9900"/>
                </a:solidFill>
              </a:rPr>
              <a:t>гена  локализованного в  </a:t>
            </a:r>
          </a:p>
          <a:p>
            <a:pPr algn="ctr"/>
            <a:r>
              <a:rPr lang="ru-RU" sz="2400" b="1" dirty="0">
                <a:solidFill>
                  <a:srgbClr val="FF9900"/>
                </a:solidFill>
              </a:rPr>
              <a:t>Y хромосоме</a:t>
            </a:r>
          </a:p>
        </p:txBody>
      </p:sp>
      <p:sp>
        <p:nvSpPr>
          <p:cNvPr id="85031" name="AutoShape 39"/>
          <p:cNvSpPr>
            <a:spLocks noChangeArrowheads="1"/>
          </p:cNvSpPr>
          <p:nvPr/>
        </p:nvSpPr>
        <p:spPr bwMode="auto">
          <a:xfrm rot="2014490">
            <a:off x="7858125" y="639763"/>
            <a:ext cx="984250" cy="1495425"/>
          </a:xfrm>
          <a:prstGeom prst="downArrow">
            <a:avLst>
              <a:gd name="adj1" fmla="val 50000"/>
              <a:gd name="adj2" fmla="val 3798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9" grpId="0" animBg="1"/>
      <p:bldP spid="85020" grpId="0" animBg="1"/>
      <p:bldP spid="85022" grpId="0" animBg="1"/>
      <p:bldP spid="85025" grpId="0" animBg="1"/>
      <p:bldP spid="85026" grpId="0" animBg="1"/>
      <p:bldP spid="85027" grpId="0" animBg="1"/>
      <p:bldP spid="85028" grpId="0" animBg="1"/>
      <p:bldP spid="85029" grpId="0" animBg="1"/>
      <p:bldP spid="850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2288" y="2211388"/>
            <a:ext cx="1135062" cy="1316037"/>
            <a:chOff x="3317" y="934"/>
            <a:chExt cx="715" cy="829"/>
          </a:xfrm>
        </p:grpSpPr>
        <p:sp>
          <p:nvSpPr>
            <p:cNvPr id="16398" name="Oval 3"/>
            <p:cNvSpPr>
              <a:spLocks noChangeArrowheads="1"/>
            </p:cNvSpPr>
            <p:nvPr/>
          </p:nvSpPr>
          <p:spPr bwMode="auto">
            <a:xfrm>
              <a:off x="3317" y="934"/>
              <a:ext cx="715" cy="829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9" name="Oval 4"/>
            <p:cNvSpPr>
              <a:spLocks noChangeArrowheads="1"/>
            </p:cNvSpPr>
            <p:nvPr/>
          </p:nvSpPr>
          <p:spPr bwMode="auto">
            <a:xfrm>
              <a:off x="3412" y="1047"/>
              <a:ext cx="533" cy="58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rgbClr val="FF9900"/>
                  </a:solidFill>
                </a:rPr>
                <a:t> </a:t>
              </a:r>
              <a:r>
                <a:rPr lang="en-US" b="1">
                  <a:solidFill>
                    <a:srgbClr val="FF9900"/>
                  </a:solidFill>
                </a:rPr>
                <a:t>X</a:t>
              </a:r>
              <a:endParaRPr lang="ru-RU" b="1">
                <a:solidFill>
                  <a:srgbClr val="FF9900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636713" y="4170363"/>
            <a:ext cx="1135062" cy="1316037"/>
            <a:chOff x="3317" y="934"/>
            <a:chExt cx="715" cy="829"/>
          </a:xfrm>
        </p:grpSpPr>
        <p:sp>
          <p:nvSpPr>
            <p:cNvPr id="16396" name="Oval 6"/>
            <p:cNvSpPr>
              <a:spLocks noChangeArrowheads="1"/>
            </p:cNvSpPr>
            <p:nvPr/>
          </p:nvSpPr>
          <p:spPr bwMode="auto">
            <a:xfrm>
              <a:off x="3317" y="934"/>
              <a:ext cx="715" cy="8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7" name="Oval 7"/>
            <p:cNvSpPr>
              <a:spLocks noChangeArrowheads="1"/>
            </p:cNvSpPr>
            <p:nvPr/>
          </p:nvSpPr>
          <p:spPr bwMode="auto">
            <a:xfrm>
              <a:off x="3412" y="1047"/>
              <a:ext cx="533" cy="58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dirty="0">
                  <a:solidFill>
                    <a:srgbClr val="FF9900"/>
                  </a:solidFill>
                </a:rPr>
                <a:t> </a:t>
              </a:r>
              <a:r>
                <a:rPr lang="en-US" b="1" dirty="0">
                  <a:solidFill>
                    <a:srgbClr val="FF9900"/>
                  </a:solidFill>
                </a:rPr>
                <a:t>X</a:t>
              </a:r>
              <a:r>
                <a:rPr lang="ru-RU" b="1" dirty="0">
                  <a:solidFill>
                    <a:srgbClr val="FF9900"/>
                  </a:solidFill>
                </a:rPr>
                <a:t>Х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 rot="3425883">
            <a:off x="1694656" y="7144"/>
            <a:ext cx="1385888" cy="2959100"/>
            <a:chOff x="4032" y="794"/>
            <a:chExt cx="873" cy="1864"/>
          </a:xfrm>
        </p:grpSpPr>
        <p:sp>
          <p:nvSpPr>
            <p:cNvPr id="16393" name="Oval 9"/>
            <p:cNvSpPr>
              <a:spLocks noChangeArrowheads="1"/>
            </p:cNvSpPr>
            <p:nvPr/>
          </p:nvSpPr>
          <p:spPr bwMode="auto">
            <a:xfrm>
              <a:off x="4526" y="1846"/>
              <a:ext cx="279" cy="8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solidFill>
                    <a:srgbClr val="FF9900"/>
                  </a:solidFill>
                </a:rPr>
                <a:t>Х</a:t>
              </a:r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4625" y="1667"/>
              <a:ext cx="87" cy="21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4032" y="794"/>
              <a:ext cx="873" cy="873"/>
            </a:xfrm>
            <a:custGeom>
              <a:avLst/>
              <a:gdLst>
                <a:gd name="T0" fmla="*/ 655 w 873"/>
                <a:gd name="T1" fmla="*/ 873 h 873"/>
                <a:gd name="T2" fmla="*/ 550 w 873"/>
                <a:gd name="T3" fmla="*/ 768 h 873"/>
                <a:gd name="T4" fmla="*/ 497 w 873"/>
                <a:gd name="T5" fmla="*/ 698 h 873"/>
                <a:gd name="T6" fmla="*/ 559 w 873"/>
                <a:gd name="T7" fmla="*/ 559 h 873"/>
                <a:gd name="T8" fmla="*/ 611 w 873"/>
                <a:gd name="T9" fmla="*/ 524 h 873"/>
                <a:gd name="T10" fmla="*/ 733 w 873"/>
                <a:gd name="T11" fmla="*/ 506 h 873"/>
                <a:gd name="T12" fmla="*/ 803 w 873"/>
                <a:gd name="T13" fmla="*/ 471 h 873"/>
                <a:gd name="T14" fmla="*/ 873 w 873"/>
                <a:gd name="T15" fmla="*/ 332 h 873"/>
                <a:gd name="T16" fmla="*/ 864 w 873"/>
                <a:gd name="T17" fmla="*/ 271 h 873"/>
                <a:gd name="T18" fmla="*/ 812 w 873"/>
                <a:gd name="T19" fmla="*/ 236 h 873"/>
                <a:gd name="T20" fmla="*/ 628 w 873"/>
                <a:gd name="T21" fmla="*/ 166 h 873"/>
                <a:gd name="T22" fmla="*/ 428 w 873"/>
                <a:gd name="T23" fmla="*/ 210 h 873"/>
                <a:gd name="T24" fmla="*/ 305 w 873"/>
                <a:gd name="T25" fmla="*/ 183 h 873"/>
                <a:gd name="T26" fmla="*/ 349 w 873"/>
                <a:gd name="T27" fmla="*/ 26 h 873"/>
                <a:gd name="T28" fmla="*/ 428 w 873"/>
                <a:gd name="T29" fmla="*/ 0 h 873"/>
                <a:gd name="T30" fmla="*/ 524 w 873"/>
                <a:gd name="T31" fmla="*/ 18 h 873"/>
                <a:gd name="T32" fmla="*/ 541 w 873"/>
                <a:gd name="T33" fmla="*/ 44 h 873"/>
                <a:gd name="T34" fmla="*/ 593 w 873"/>
                <a:gd name="T35" fmla="*/ 70 h 873"/>
                <a:gd name="T36" fmla="*/ 506 w 873"/>
                <a:gd name="T37" fmla="*/ 332 h 873"/>
                <a:gd name="T38" fmla="*/ 454 w 873"/>
                <a:gd name="T39" fmla="*/ 349 h 873"/>
                <a:gd name="T40" fmla="*/ 367 w 873"/>
                <a:gd name="T41" fmla="*/ 332 h 873"/>
                <a:gd name="T42" fmla="*/ 349 w 873"/>
                <a:gd name="T43" fmla="*/ 314 h 873"/>
                <a:gd name="T44" fmla="*/ 271 w 873"/>
                <a:gd name="T45" fmla="*/ 288 h 873"/>
                <a:gd name="T46" fmla="*/ 271 w 873"/>
                <a:gd name="T47" fmla="*/ 288 h 873"/>
                <a:gd name="T48" fmla="*/ 218 w 873"/>
                <a:gd name="T49" fmla="*/ 253 h 873"/>
                <a:gd name="T50" fmla="*/ 148 w 873"/>
                <a:gd name="T51" fmla="*/ 149 h 873"/>
                <a:gd name="T52" fmla="*/ 140 w 873"/>
                <a:gd name="T53" fmla="*/ 79 h 873"/>
                <a:gd name="T54" fmla="*/ 0 w 873"/>
                <a:gd name="T55" fmla="*/ 0 h 8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73"/>
                <a:gd name="T85" fmla="*/ 0 h 873"/>
                <a:gd name="T86" fmla="*/ 873 w 873"/>
                <a:gd name="T87" fmla="*/ 873 h 87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73" h="873">
                  <a:moveTo>
                    <a:pt x="655" y="873"/>
                  </a:moveTo>
                  <a:cubicBezTo>
                    <a:pt x="618" y="842"/>
                    <a:pt x="579" y="807"/>
                    <a:pt x="550" y="768"/>
                  </a:cubicBezTo>
                  <a:cubicBezTo>
                    <a:pt x="494" y="693"/>
                    <a:pt x="536" y="737"/>
                    <a:pt x="497" y="698"/>
                  </a:cubicBezTo>
                  <a:cubicBezTo>
                    <a:pt x="516" y="626"/>
                    <a:pt x="507" y="598"/>
                    <a:pt x="559" y="559"/>
                  </a:cubicBezTo>
                  <a:cubicBezTo>
                    <a:pt x="576" y="547"/>
                    <a:pt x="590" y="527"/>
                    <a:pt x="611" y="524"/>
                  </a:cubicBezTo>
                  <a:cubicBezTo>
                    <a:pt x="652" y="518"/>
                    <a:pt x="733" y="506"/>
                    <a:pt x="733" y="506"/>
                  </a:cubicBezTo>
                  <a:cubicBezTo>
                    <a:pt x="762" y="497"/>
                    <a:pt x="774" y="481"/>
                    <a:pt x="803" y="471"/>
                  </a:cubicBezTo>
                  <a:cubicBezTo>
                    <a:pt x="833" y="426"/>
                    <a:pt x="855" y="383"/>
                    <a:pt x="873" y="332"/>
                  </a:cubicBezTo>
                  <a:cubicBezTo>
                    <a:pt x="870" y="312"/>
                    <a:pt x="872" y="290"/>
                    <a:pt x="864" y="271"/>
                  </a:cubicBezTo>
                  <a:cubicBezTo>
                    <a:pt x="853" y="243"/>
                    <a:pt x="834" y="246"/>
                    <a:pt x="812" y="236"/>
                  </a:cubicBezTo>
                  <a:cubicBezTo>
                    <a:pt x="752" y="209"/>
                    <a:pt x="687" y="195"/>
                    <a:pt x="628" y="166"/>
                  </a:cubicBezTo>
                  <a:cubicBezTo>
                    <a:pt x="559" y="178"/>
                    <a:pt x="495" y="193"/>
                    <a:pt x="428" y="210"/>
                  </a:cubicBezTo>
                  <a:cubicBezTo>
                    <a:pt x="392" y="207"/>
                    <a:pt x="307" y="214"/>
                    <a:pt x="305" y="183"/>
                  </a:cubicBezTo>
                  <a:cubicBezTo>
                    <a:pt x="301" y="138"/>
                    <a:pt x="308" y="60"/>
                    <a:pt x="349" y="26"/>
                  </a:cubicBezTo>
                  <a:cubicBezTo>
                    <a:pt x="370" y="8"/>
                    <a:pt x="428" y="0"/>
                    <a:pt x="428" y="0"/>
                  </a:cubicBezTo>
                  <a:cubicBezTo>
                    <a:pt x="460" y="5"/>
                    <a:pt x="497" y="0"/>
                    <a:pt x="524" y="18"/>
                  </a:cubicBezTo>
                  <a:cubicBezTo>
                    <a:pt x="533" y="24"/>
                    <a:pt x="534" y="37"/>
                    <a:pt x="541" y="44"/>
                  </a:cubicBezTo>
                  <a:cubicBezTo>
                    <a:pt x="557" y="60"/>
                    <a:pt x="573" y="63"/>
                    <a:pt x="593" y="70"/>
                  </a:cubicBezTo>
                  <a:cubicBezTo>
                    <a:pt x="681" y="153"/>
                    <a:pt x="585" y="283"/>
                    <a:pt x="506" y="332"/>
                  </a:cubicBezTo>
                  <a:cubicBezTo>
                    <a:pt x="502" y="335"/>
                    <a:pt x="459" y="347"/>
                    <a:pt x="454" y="349"/>
                  </a:cubicBezTo>
                  <a:cubicBezTo>
                    <a:pt x="440" y="347"/>
                    <a:pt x="387" y="344"/>
                    <a:pt x="367" y="332"/>
                  </a:cubicBezTo>
                  <a:cubicBezTo>
                    <a:pt x="360" y="328"/>
                    <a:pt x="356" y="318"/>
                    <a:pt x="349" y="314"/>
                  </a:cubicBezTo>
                  <a:lnTo>
                    <a:pt x="271" y="288"/>
                  </a:lnTo>
                  <a:cubicBezTo>
                    <a:pt x="271" y="288"/>
                    <a:pt x="271" y="288"/>
                    <a:pt x="271" y="288"/>
                  </a:cubicBezTo>
                  <a:cubicBezTo>
                    <a:pt x="253" y="276"/>
                    <a:pt x="218" y="253"/>
                    <a:pt x="218" y="253"/>
                  </a:cubicBezTo>
                  <a:cubicBezTo>
                    <a:pt x="194" y="217"/>
                    <a:pt x="169" y="188"/>
                    <a:pt x="148" y="149"/>
                  </a:cubicBezTo>
                  <a:cubicBezTo>
                    <a:pt x="145" y="126"/>
                    <a:pt x="146" y="102"/>
                    <a:pt x="140" y="79"/>
                  </a:cubicBezTo>
                  <a:cubicBezTo>
                    <a:pt x="126" y="28"/>
                    <a:pt x="47" y="0"/>
                    <a:pt x="0" y="0"/>
                  </a:cubicBezTo>
                </a:path>
              </a:pathLst>
            </a:cu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4700588" y="3549650"/>
            <a:ext cx="3990975" cy="1108075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CC"/>
                </a:solidFill>
              </a:rPr>
              <a:t>недиференцированные </a:t>
            </a:r>
          </a:p>
          <a:p>
            <a:pPr algn="ctr"/>
            <a:r>
              <a:rPr lang="ru-RU" sz="2400" b="1">
                <a:solidFill>
                  <a:srgbClr val="0066CC"/>
                </a:solidFill>
              </a:rPr>
              <a:t>гонады</a:t>
            </a:r>
          </a:p>
        </p:txBody>
      </p:sp>
      <p:sp>
        <p:nvSpPr>
          <p:cNvPr id="87053" name="Oval 13"/>
          <p:cNvSpPr>
            <a:spLocks noChangeArrowheads="1"/>
          </p:cNvSpPr>
          <p:nvPr/>
        </p:nvSpPr>
        <p:spPr bwMode="auto">
          <a:xfrm>
            <a:off x="6732588" y="5375275"/>
            <a:ext cx="2162175" cy="112236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66CC"/>
                </a:solidFill>
              </a:rPr>
              <a:t>яичники</a:t>
            </a:r>
          </a:p>
        </p:txBody>
      </p:sp>
      <p:sp>
        <p:nvSpPr>
          <p:cNvPr id="87055" name="AutoShape 15"/>
          <p:cNvSpPr>
            <a:spLocks noChangeArrowheads="1"/>
          </p:cNvSpPr>
          <p:nvPr/>
        </p:nvSpPr>
        <p:spPr bwMode="auto">
          <a:xfrm rot="-2612401">
            <a:off x="6192838" y="4364038"/>
            <a:ext cx="984250" cy="1495425"/>
          </a:xfrm>
          <a:prstGeom prst="downArrow">
            <a:avLst>
              <a:gd name="adj1" fmla="val 50000"/>
              <a:gd name="adj2" fmla="val 3798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7057" name="Line 17"/>
          <p:cNvSpPr>
            <a:spLocks noChangeShapeType="1"/>
          </p:cNvSpPr>
          <p:nvPr/>
        </p:nvSpPr>
        <p:spPr bwMode="auto">
          <a:xfrm>
            <a:off x="1330325" y="3505200"/>
            <a:ext cx="566738" cy="7905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2" grpId="0" animBg="1"/>
      <p:bldP spid="87053" grpId="0" animBg="1"/>
      <p:bldP spid="87055" grpId="0" animBg="1"/>
      <p:bldP spid="870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6072" y="466344"/>
            <a:ext cx="2587752" cy="1344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Первичные половые клетки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272" y="1761744"/>
            <a:ext cx="3112008" cy="134416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Клетки соединительной ткани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208" y="3084576"/>
            <a:ext cx="3380232" cy="112166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Поддерживающие клетки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6888" y="4197096"/>
            <a:ext cx="3127248" cy="113385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Стеройдогенные</a:t>
            </a:r>
            <a:r>
              <a:rPr lang="ru-RU" sz="2800" dirty="0" smtClean="0"/>
              <a:t>  клетки</a:t>
            </a:r>
            <a:endParaRPr lang="ru-RU" sz="2800" dirty="0"/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1522476" y="4169664"/>
            <a:ext cx="553212" cy="3168396"/>
          </a:xfrm>
          <a:prstGeom prst="rightBrace">
            <a:avLst/>
          </a:prstGeom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01168" y="6153912"/>
            <a:ext cx="3483864" cy="566928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err="1" smtClean="0">
                <a:ln w="11430"/>
                <a:solidFill>
                  <a:srgbClr val="66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прогонады</a:t>
            </a:r>
            <a:endParaRPr lang="ru-RU" b="1" dirty="0">
              <a:ln w="11430"/>
              <a:solidFill>
                <a:srgbClr val="66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477256" y="417576"/>
            <a:ext cx="3666744" cy="45110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просперматогонии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2999232" y="521208"/>
            <a:ext cx="2999232" cy="283464"/>
          </a:xfrm>
          <a:prstGeom prst="notchedRightArrow">
            <a:avLst/>
          </a:prstGeom>
          <a:solidFill>
            <a:srgbClr val="FF006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60520" y="880872"/>
            <a:ext cx="1847088" cy="45110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20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огонии</a:t>
            </a:r>
            <a:endParaRPr lang="ru-RU" sz="2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2987040" y="975360"/>
            <a:ext cx="1475232" cy="28346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16368" y="1676400"/>
            <a:ext cx="1472184" cy="45110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ТДФ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3142488" y="1789176"/>
            <a:ext cx="4575048" cy="283464"/>
          </a:xfrm>
          <a:prstGeom prst="notchedRightArrow">
            <a:avLst/>
          </a:prstGeom>
          <a:solidFill>
            <a:srgbClr val="FF006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446520" y="2916936"/>
            <a:ext cx="2551176" cy="63093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клетки </a:t>
            </a:r>
            <a:r>
              <a:rPr lang="ru-RU" sz="2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Сертоли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867144" y="4084320"/>
            <a:ext cx="2081784" cy="67056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клетки </a:t>
            </a:r>
            <a:r>
              <a:rPr lang="ru-RU" sz="2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Лейдига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215384" y="3493008"/>
            <a:ext cx="2578608" cy="67665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гранулезные клетки</a:t>
            </a:r>
            <a:endParaRPr lang="ru-RU" sz="2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340352" y="4742688"/>
            <a:ext cx="2407920" cy="67665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клетки теки</a:t>
            </a:r>
            <a:endParaRPr lang="ru-RU" sz="2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3297936" y="3124200"/>
            <a:ext cx="3541776" cy="283464"/>
          </a:xfrm>
          <a:prstGeom prst="notchedRightArrow">
            <a:avLst/>
          </a:prstGeom>
          <a:solidFill>
            <a:srgbClr val="FF006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3233928" y="4294632"/>
            <a:ext cx="3870960" cy="283464"/>
          </a:xfrm>
          <a:prstGeom prst="notchedRightArrow">
            <a:avLst/>
          </a:prstGeom>
          <a:solidFill>
            <a:srgbClr val="FF006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с вырезом 25"/>
          <p:cNvSpPr/>
          <p:nvPr/>
        </p:nvSpPr>
        <p:spPr>
          <a:xfrm>
            <a:off x="3148584" y="3733800"/>
            <a:ext cx="1475232" cy="28346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с вырезом 26"/>
          <p:cNvSpPr/>
          <p:nvPr/>
        </p:nvSpPr>
        <p:spPr>
          <a:xfrm>
            <a:off x="3121152" y="4968240"/>
            <a:ext cx="1569720" cy="28346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фигурная скобка 27"/>
          <p:cNvSpPr/>
          <p:nvPr/>
        </p:nvSpPr>
        <p:spPr>
          <a:xfrm rot="5400000">
            <a:off x="7668006" y="4709922"/>
            <a:ext cx="553212" cy="2118360"/>
          </a:xfrm>
          <a:prstGeom prst="rightBrace">
            <a:avLst/>
          </a:prstGeom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авая фигурная скобка 28"/>
          <p:cNvSpPr/>
          <p:nvPr/>
        </p:nvSpPr>
        <p:spPr>
          <a:xfrm rot="5400000">
            <a:off x="5122926" y="4456938"/>
            <a:ext cx="553212" cy="2642616"/>
          </a:xfrm>
          <a:prstGeom prst="rightBrace">
            <a:avLst/>
          </a:prstGeom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358640" y="6114288"/>
            <a:ext cx="2087880" cy="56692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яичники</a:t>
            </a:r>
            <a:endParaRPr lang="ru-RU" sz="24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104888" y="6102096"/>
            <a:ext cx="1697736" cy="566928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тестис</a:t>
            </a:r>
            <a:endParaRPr lang="ru-RU" sz="24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2" grpId="0" animBg="1"/>
      <p:bldP spid="16" grpId="0" animBg="1"/>
      <p:bldP spid="13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1" y="465138"/>
            <a:ext cx="6604378" cy="6138862"/>
          </a:xfr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FF99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фенотипического     пола</a:t>
            </a:r>
            <a:endParaRPr lang="ru-RU" sz="5400" b="1" spc="50" dirty="0">
              <a:ln w="11430"/>
              <a:solidFill>
                <a:srgbClr val="FF9999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48024" y="3325018"/>
            <a:ext cx="3013076" cy="30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252913" y="463550"/>
            <a:ext cx="3870325" cy="70326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66CC"/>
                </a:solidFill>
              </a:rPr>
              <a:t>Тестис-детерминирующий фактор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5286375" y="1471613"/>
            <a:ext cx="3681413" cy="703262"/>
          </a:xfrm>
          <a:prstGeom prst="rect">
            <a:avLst/>
          </a:prstGeom>
          <a:solidFill>
            <a:srgbClr val="CCFF99"/>
          </a:solidFill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66CC"/>
                </a:solidFill>
              </a:rPr>
              <a:t>Фактор, ингибирующий мюллеровы протоки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5835650" y="3100388"/>
            <a:ext cx="2217738" cy="554037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66CC"/>
                </a:solidFill>
              </a:rPr>
              <a:t>Тестостерон </a:t>
            </a: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811338" y="203200"/>
            <a:ext cx="1533525" cy="50006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66CC"/>
                </a:solidFill>
              </a:rPr>
              <a:t>XY</a:t>
            </a:r>
            <a:endParaRPr lang="ru-RU" sz="2800" b="1">
              <a:solidFill>
                <a:srgbClr val="0066CC"/>
              </a:solidFill>
            </a:endParaRPr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3311525" y="466725"/>
            <a:ext cx="947738" cy="373063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1344930" y="2134870"/>
            <a:ext cx="1516380" cy="2885440"/>
          </a:xfrm>
          <a:custGeom>
            <a:avLst/>
            <a:gdLst>
              <a:gd name="connsiteX0" fmla="*/ 95250 w 1516380"/>
              <a:gd name="connsiteY0" fmla="*/ 67310 h 2885440"/>
              <a:gd name="connsiteX1" fmla="*/ 49530 w 1516380"/>
              <a:gd name="connsiteY1" fmla="*/ 478790 h 2885440"/>
              <a:gd name="connsiteX2" fmla="*/ 3810 w 1516380"/>
              <a:gd name="connsiteY2" fmla="*/ 1202690 h 2885440"/>
              <a:gd name="connsiteX3" fmla="*/ 26670 w 1516380"/>
              <a:gd name="connsiteY3" fmla="*/ 1850390 h 2885440"/>
              <a:gd name="connsiteX4" fmla="*/ 87630 w 1516380"/>
              <a:gd name="connsiteY4" fmla="*/ 2269490 h 2885440"/>
              <a:gd name="connsiteX5" fmla="*/ 217170 w 1516380"/>
              <a:gd name="connsiteY5" fmla="*/ 2604770 h 2885440"/>
              <a:gd name="connsiteX6" fmla="*/ 422910 w 1516380"/>
              <a:gd name="connsiteY6" fmla="*/ 2825750 h 2885440"/>
              <a:gd name="connsiteX7" fmla="*/ 605790 w 1516380"/>
              <a:gd name="connsiteY7" fmla="*/ 2871470 h 2885440"/>
              <a:gd name="connsiteX8" fmla="*/ 918210 w 1516380"/>
              <a:gd name="connsiteY8" fmla="*/ 2871470 h 2885440"/>
              <a:gd name="connsiteX9" fmla="*/ 1154430 w 1516380"/>
              <a:gd name="connsiteY9" fmla="*/ 2787650 h 2885440"/>
              <a:gd name="connsiteX10" fmla="*/ 1322070 w 1516380"/>
              <a:gd name="connsiteY10" fmla="*/ 2566670 h 2885440"/>
              <a:gd name="connsiteX11" fmla="*/ 1436370 w 1516380"/>
              <a:gd name="connsiteY11" fmla="*/ 2208530 h 2885440"/>
              <a:gd name="connsiteX12" fmla="*/ 1504950 w 1516380"/>
              <a:gd name="connsiteY12" fmla="*/ 1743710 h 2885440"/>
              <a:gd name="connsiteX13" fmla="*/ 1504950 w 1516380"/>
              <a:gd name="connsiteY13" fmla="*/ 1164590 h 2885440"/>
              <a:gd name="connsiteX14" fmla="*/ 1451610 w 1516380"/>
              <a:gd name="connsiteY14" fmla="*/ 334010 h 2885440"/>
              <a:gd name="connsiteX15" fmla="*/ 1413510 w 1516380"/>
              <a:gd name="connsiteY15" fmla="*/ 59690 h 2885440"/>
              <a:gd name="connsiteX16" fmla="*/ 1329690 w 1516380"/>
              <a:gd name="connsiteY16" fmla="*/ 59690 h 2885440"/>
              <a:gd name="connsiteX17" fmla="*/ 1352550 w 1516380"/>
              <a:gd name="connsiteY17" fmla="*/ 227330 h 2885440"/>
              <a:gd name="connsiteX18" fmla="*/ 1413510 w 1516380"/>
              <a:gd name="connsiteY18" fmla="*/ 996950 h 2885440"/>
              <a:gd name="connsiteX19" fmla="*/ 1421130 w 1516380"/>
              <a:gd name="connsiteY19" fmla="*/ 1324610 h 2885440"/>
              <a:gd name="connsiteX20" fmla="*/ 1405890 w 1516380"/>
              <a:gd name="connsiteY20" fmla="*/ 1858010 h 2885440"/>
              <a:gd name="connsiteX21" fmla="*/ 1367790 w 1516380"/>
              <a:gd name="connsiteY21" fmla="*/ 2124710 h 2885440"/>
              <a:gd name="connsiteX22" fmla="*/ 1276350 w 1516380"/>
              <a:gd name="connsiteY22" fmla="*/ 2467610 h 2885440"/>
              <a:gd name="connsiteX23" fmla="*/ 1085850 w 1516380"/>
              <a:gd name="connsiteY23" fmla="*/ 2696210 h 2885440"/>
              <a:gd name="connsiteX24" fmla="*/ 857250 w 1516380"/>
              <a:gd name="connsiteY24" fmla="*/ 2757170 h 2885440"/>
              <a:gd name="connsiteX25" fmla="*/ 598170 w 1516380"/>
              <a:gd name="connsiteY25" fmla="*/ 2757170 h 2885440"/>
              <a:gd name="connsiteX26" fmla="*/ 407670 w 1516380"/>
              <a:gd name="connsiteY26" fmla="*/ 2680970 h 2885440"/>
              <a:gd name="connsiteX27" fmla="*/ 232410 w 1516380"/>
              <a:gd name="connsiteY27" fmla="*/ 2437130 h 2885440"/>
              <a:gd name="connsiteX28" fmla="*/ 133350 w 1516380"/>
              <a:gd name="connsiteY28" fmla="*/ 2101850 h 2885440"/>
              <a:gd name="connsiteX29" fmla="*/ 95250 w 1516380"/>
              <a:gd name="connsiteY29" fmla="*/ 1675130 h 2885440"/>
              <a:gd name="connsiteX30" fmla="*/ 80010 w 1516380"/>
              <a:gd name="connsiteY30" fmla="*/ 1271270 h 2885440"/>
              <a:gd name="connsiteX31" fmla="*/ 118110 w 1516380"/>
              <a:gd name="connsiteY31" fmla="*/ 570230 h 2885440"/>
              <a:gd name="connsiteX32" fmla="*/ 179070 w 1516380"/>
              <a:gd name="connsiteY32" fmla="*/ 82550 h 2885440"/>
              <a:gd name="connsiteX33" fmla="*/ 95250 w 1516380"/>
              <a:gd name="connsiteY33" fmla="*/ 67310 h 288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16380" h="2885440">
                <a:moveTo>
                  <a:pt x="95250" y="67310"/>
                </a:moveTo>
                <a:cubicBezTo>
                  <a:pt x="73660" y="133350"/>
                  <a:pt x="64770" y="289560"/>
                  <a:pt x="49530" y="478790"/>
                </a:cubicBezTo>
                <a:cubicBezTo>
                  <a:pt x="34290" y="668020"/>
                  <a:pt x="7620" y="974090"/>
                  <a:pt x="3810" y="1202690"/>
                </a:cubicBezTo>
                <a:cubicBezTo>
                  <a:pt x="0" y="1431290"/>
                  <a:pt x="12700" y="1672590"/>
                  <a:pt x="26670" y="1850390"/>
                </a:cubicBezTo>
                <a:cubicBezTo>
                  <a:pt x="40640" y="2028190"/>
                  <a:pt x="55880" y="2143760"/>
                  <a:pt x="87630" y="2269490"/>
                </a:cubicBezTo>
                <a:cubicBezTo>
                  <a:pt x="119380" y="2395220"/>
                  <a:pt x="161290" y="2512060"/>
                  <a:pt x="217170" y="2604770"/>
                </a:cubicBezTo>
                <a:cubicBezTo>
                  <a:pt x="273050" y="2697480"/>
                  <a:pt x="358140" y="2781300"/>
                  <a:pt x="422910" y="2825750"/>
                </a:cubicBezTo>
                <a:cubicBezTo>
                  <a:pt x="487680" y="2870200"/>
                  <a:pt x="523240" y="2863850"/>
                  <a:pt x="605790" y="2871470"/>
                </a:cubicBezTo>
                <a:cubicBezTo>
                  <a:pt x="688340" y="2879090"/>
                  <a:pt x="826770" y="2885440"/>
                  <a:pt x="918210" y="2871470"/>
                </a:cubicBezTo>
                <a:cubicBezTo>
                  <a:pt x="1009650" y="2857500"/>
                  <a:pt x="1087120" y="2838450"/>
                  <a:pt x="1154430" y="2787650"/>
                </a:cubicBezTo>
                <a:cubicBezTo>
                  <a:pt x="1221740" y="2736850"/>
                  <a:pt x="1275080" y="2663190"/>
                  <a:pt x="1322070" y="2566670"/>
                </a:cubicBezTo>
                <a:cubicBezTo>
                  <a:pt x="1369060" y="2470150"/>
                  <a:pt x="1405890" y="2345690"/>
                  <a:pt x="1436370" y="2208530"/>
                </a:cubicBezTo>
                <a:cubicBezTo>
                  <a:pt x="1466850" y="2071370"/>
                  <a:pt x="1493520" y="1917700"/>
                  <a:pt x="1504950" y="1743710"/>
                </a:cubicBezTo>
                <a:cubicBezTo>
                  <a:pt x="1516380" y="1569720"/>
                  <a:pt x="1513840" y="1399540"/>
                  <a:pt x="1504950" y="1164590"/>
                </a:cubicBezTo>
                <a:cubicBezTo>
                  <a:pt x="1496060" y="929640"/>
                  <a:pt x="1466850" y="518160"/>
                  <a:pt x="1451610" y="334010"/>
                </a:cubicBezTo>
                <a:cubicBezTo>
                  <a:pt x="1436370" y="149860"/>
                  <a:pt x="1433830" y="105410"/>
                  <a:pt x="1413510" y="59690"/>
                </a:cubicBezTo>
                <a:cubicBezTo>
                  <a:pt x="1393190" y="13970"/>
                  <a:pt x="1339850" y="31750"/>
                  <a:pt x="1329690" y="59690"/>
                </a:cubicBezTo>
                <a:cubicBezTo>
                  <a:pt x="1319530" y="87630"/>
                  <a:pt x="1338580" y="71120"/>
                  <a:pt x="1352550" y="227330"/>
                </a:cubicBezTo>
                <a:cubicBezTo>
                  <a:pt x="1366520" y="383540"/>
                  <a:pt x="1402080" y="814070"/>
                  <a:pt x="1413510" y="996950"/>
                </a:cubicBezTo>
                <a:cubicBezTo>
                  <a:pt x="1424940" y="1179830"/>
                  <a:pt x="1422400" y="1181100"/>
                  <a:pt x="1421130" y="1324610"/>
                </a:cubicBezTo>
                <a:cubicBezTo>
                  <a:pt x="1419860" y="1468120"/>
                  <a:pt x="1414780" y="1724660"/>
                  <a:pt x="1405890" y="1858010"/>
                </a:cubicBezTo>
                <a:cubicBezTo>
                  <a:pt x="1397000" y="1991360"/>
                  <a:pt x="1389380" y="2023110"/>
                  <a:pt x="1367790" y="2124710"/>
                </a:cubicBezTo>
                <a:cubicBezTo>
                  <a:pt x="1346200" y="2226310"/>
                  <a:pt x="1323340" y="2372360"/>
                  <a:pt x="1276350" y="2467610"/>
                </a:cubicBezTo>
                <a:cubicBezTo>
                  <a:pt x="1229360" y="2562860"/>
                  <a:pt x="1155700" y="2647950"/>
                  <a:pt x="1085850" y="2696210"/>
                </a:cubicBezTo>
                <a:cubicBezTo>
                  <a:pt x="1016000" y="2744470"/>
                  <a:pt x="938530" y="2747010"/>
                  <a:pt x="857250" y="2757170"/>
                </a:cubicBezTo>
                <a:cubicBezTo>
                  <a:pt x="775970" y="2767330"/>
                  <a:pt x="673100" y="2769870"/>
                  <a:pt x="598170" y="2757170"/>
                </a:cubicBezTo>
                <a:cubicBezTo>
                  <a:pt x="523240" y="2744470"/>
                  <a:pt x="468630" y="2734310"/>
                  <a:pt x="407670" y="2680970"/>
                </a:cubicBezTo>
                <a:cubicBezTo>
                  <a:pt x="346710" y="2627630"/>
                  <a:pt x="278130" y="2533650"/>
                  <a:pt x="232410" y="2437130"/>
                </a:cubicBezTo>
                <a:cubicBezTo>
                  <a:pt x="186690" y="2340610"/>
                  <a:pt x="156210" y="2228850"/>
                  <a:pt x="133350" y="2101850"/>
                </a:cubicBezTo>
                <a:cubicBezTo>
                  <a:pt x="110490" y="1974850"/>
                  <a:pt x="104140" y="1813560"/>
                  <a:pt x="95250" y="1675130"/>
                </a:cubicBezTo>
                <a:cubicBezTo>
                  <a:pt x="86360" y="1536700"/>
                  <a:pt x="76200" y="1455420"/>
                  <a:pt x="80010" y="1271270"/>
                </a:cubicBezTo>
                <a:cubicBezTo>
                  <a:pt x="83820" y="1087120"/>
                  <a:pt x="101600" y="768350"/>
                  <a:pt x="118110" y="570230"/>
                </a:cubicBezTo>
                <a:cubicBezTo>
                  <a:pt x="134620" y="372110"/>
                  <a:pt x="184150" y="165100"/>
                  <a:pt x="179070" y="82550"/>
                </a:cubicBezTo>
                <a:cubicBezTo>
                  <a:pt x="173990" y="0"/>
                  <a:pt x="116840" y="1270"/>
                  <a:pt x="95250" y="6731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518847">
            <a:off x="1406069" y="1685914"/>
            <a:ext cx="268330" cy="5348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18847">
            <a:off x="1607820" y="1752600"/>
            <a:ext cx="205740" cy="46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21081153" flipH="1">
            <a:off x="2541448" y="1678293"/>
            <a:ext cx="268330" cy="5348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21081153" flipH="1">
            <a:off x="2400300" y="1760219"/>
            <a:ext cx="205740" cy="46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1126490" y="1242060"/>
            <a:ext cx="982980" cy="3849370"/>
          </a:xfrm>
          <a:custGeom>
            <a:avLst/>
            <a:gdLst>
              <a:gd name="connsiteX0" fmla="*/ 321310 w 982980"/>
              <a:gd name="connsiteY0" fmla="*/ 327660 h 3849370"/>
              <a:gd name="connsiteX1" fmla="*/ 313690 w 982980"/>
              <a:gd name="connsiteY1" fmla="*/ 220980 h 3849370"/>
              <a:gd name="connsiteX2" fmla="*/ 321310 w 982980"/>
              <a:gd name="connsiteY2" fmla="*/ 53340 h 3849370"/>
              <a:gd name="connsiteX3" fmla="*/ 367030 w 982980"/>
              <a:gd name="connsiteY3" fmla="*/ 7620 h 3849370"/>
              <a:gd name="connsiteX4" fmla="*/ 405130 w 982980"/>
              <a:gd name="connsiteY4" fmla="*/ 7620 h 3849370"/>
              <a:gd name="connsiteX5" fmla="*/ 481330 w 982980"/>
              <a:gd name="connsiteY5" fmla="*/ 38100 h 3849370"/>
              <a:gd name="connsiteX6" fmla="*/ 595630 w 982980"/>
              <a:gd name="connsiteY6" fmla="*/ 213360 h 3849370"/>
              <a:gd name="connsiteX7" fmla="*/ 603250 w 982980"/>
              <a:gd name="connsiteY7" fmla="*/ 396240 h 3849370"/>
              <a:gd name="connsiteX8" fmla="*/ 534670 w 982980"/>
              <a:gd name="connsiteY8" fmla="*/ 441960 h 3849370"/>
              <a:gd name="connsiteX9" fmla="*/ 443230 w 982980"/>
              <a:gd name="connsiteY9" fmla="*/ 449580 h 3849370"/>
              <a:gd name="connsiteX10" fmla="*/ 397510 w 982980"/>
              <a:gd name="connsiteY10" fmla="*/ 403860 h 3849370"/>
              <a:gd name="connsiteX11" fmla="*/ 367030 w 982980"/>
              <a:gd name="connsiteY11" fmla="*/ 464820 h 3849370"/>
              <a:gd name="connsiteX12" fmla="*/ 245110 w 982980"/>
              <a:gd name="connsiteY12" fmla="*/ 640080 h 3849370"/>
              <a:gd name="connsiteX13" fmla="*/ 100330 w 982980"/>
              <a:gd name="connsiteY13" fmla="*/ 1028700 h 3849370"/>
              <a:gd name="connsiteX14" fmla="*/ 85090 w 982980"/>
              <a:gd name="connsiteY14" fmla="*/ 1447800 h 3849370"/>
              <a:gd name="connsiteX15" fmla="*/ 130810 w 982980"/>
              <a:gd name="connsiteY15" fmla="*/ 1844040 h 3849370"/>
              <a:gd name="connsiteX16" fmla="*/ 207010 w 982980"/>
              <a:gd name="connsiteY16" fmla="*/ 2072640 h 3849370"/>
              <a:gd name="connsiteX17" fmla="*/ 527050 w 982980"/>
              <a:gd name="connsiteY17" fmla="*/ 2545080 h 3849370"/>
              <a:gd name="connsiteX18" fmla="*/ 610870 w 982980"/>
              <a:gd name="connsiteY18" fmla="*/ 2644140 h 3849370"/>
              <a:gd name="connsiteX19" fmla="*/ 831850 w 982980"/>
              <a:gd name="connsiteY19" fmla="*/ 3025140 h 3849370"/>
              <a:gd name="connsiteX20" fmla="*/ 923290 w 982980"/>
              <a:gd name="connsiteY20" fmla="*/ 3360420 h 3849370"/>
              <a:gd name="connsiteX21" fmla="*/ 976630 w 982980"/>
              <a:gd name="connsiteY21" fmla="*/ 3642360 h 3849370"/>
              <a:gd name="connsiteX22" fmla="*/ 961390 w 982980"/>
              <a:gd name="connsiteY22" fmla="*/ 3802380 h 3849370"/>
              <a:gd name="connsiteX23" fmla="*/ 892810 w 982980"/>
              <a:gd name="connsiteY23" fmla="*/ 3848100 h 3849370"/>
              <a:gd name="connsiteX24" fmla="*/ 824230 w 982980"/>
              <a:gd name="connsiteY24" fmla="*/ 3794760 h 3849370"/>
              <a:gd name="connsiteX25" fmla="*/ 816610 w 982980"/>
              <a:gd name="connsiteY25" fmla="*/ 3688080 h 3849370"/>
              <a:gd name="connsiteX26" fmla="*/ 869950 w 982980"/>
              <a:gd name="connsiteY26" fmla="*/ 3627120 h 3849370"/>
              <a:gd name="connsiteX27" fmla="*/ 869950 w 982980"/>
              <a:gd name="connsiteY27" fmla="*/ 3497580 h 3849370"/>
              <a:gd name="connsiteX28" fmla="*/ 770890 w 982980"/>
              <a:gd name="connsiteY28" fmla="*/ 3116580 h 3849370"/>
              <a:gd name="connsiteX29" fmla="*/ 496570 w 982980"/>
              <a:gd name="connsiteY29" fmla="*/ 2613660 h 3849370"/>
              <a:gd name="connsiteX30" fmla="*/ 176530 w 982980"/>
              <a:gd name="connsiteY30" fmla="*/ 2209800 h 3849370"/>
              <a:gd name="connsiteX31" fmla="*/ 54610 w 982980"/>
              <a:gd name="connsiteY31" fmla="*/ 1805940 h 3849370"/>
              <a:gd name="connsiteX32" fmla="*/ 1270 w 982980"/>
              <a:gd name="connsiteY32" fmla="*/ 1310640 h 3849370"/>
              <a:gd name="connsiteX33" fmla="*/ 62230 w 982980"/>
              <a:gd name="connsiteY33" fmla="*/ 853440 h 3849370"/>
              <a:gd name="connsiteX34" fmla="*/ 214630 w 982980"/>
              <a:gd name="connsiteY34" fmla="*/ 533400 h 3849370"/>
              <a:gd name="connsiteX35" fmla="*/ 321310 w 982980"/>
              <a:gd name="connsiteY35" fmla="*/ 327660 h 38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82980" h="3849370">
                <a:moveTo>
                  <a:pt x="321310" y="327660"/>
                </a:moveTo>
                <a:cubicBezTo>
                  <a:pt x="337820" y="275590"/>
                  <a:pt x="313690" y="266700"/>
                  <a:pt x="313690" y="220980"/>
                </a:cubicBezTo>
                <a:cubicBezTo>
                  <a:pt x="313690" y="175260"/>
                  <a:pt x="312420" y="88900"/>
                  <a:pt x="321310" y="53340"/>
                </a:cubicBezTo>
                <a:cubicBezTo>
                  <a:pt x="330200" y="17780"/>
                  <a:pt x="353060" y="15240"/>
                  <a:pt x="367030" y="7620"/>
                </a:cubicBezTo>
                <a:cubicBezTo>
                  <a:pt x="381000" y="0"/>
                  <a:pt x="386080" y="2540"/>
                  <a:pt x="405130" y="7620"/>
                </a:cubicBezTo>
                <a:cubicBezTo>
                  <a:pt x="424180" y="12700"/>
                  <a:pt x="449580" y="3810"/>
                  <a:pt x="481330" y="38100"/>
                </a:cubicBezTo>
                <a:cubicBezTo>
                  <a:pt x="513080" y="72390"/>
                  <a:pt x="575310" y="153670"/>
                  <a:pt x="595630" y="213360"/>
                </a:cubicBezTo>
                <a:cubicBezTo>
                  <a:pt x="615950" y="273050"/>
                  <a:pt x="613410" y="358140"/>
                  <a:pt x="603250" y="396240"/>
                </a:cubicBezTo>
                <a:cubicBezTo>
                  <a:pt x="593090" y="434340"/>
                  <a:pt x="561340" y="433070"/>
                  <a:pt x="534670" y="441960"/>
                </a:cubicBezTo>
                <a:cubicBezTo>
                  <a:pt x="508000" y="450850"/>
                  <a:pt x="466090" y="455930"/>
                  <a:pt x="443230" y="449580"/>
                </a:cubicBezTo>
                <a:cubicBezTo>
                  <a:pt x="420370" y="443230"/>
                  <a:pt x="410210" y="401320"/>
                  <a:pt x="397510" y="403860"/>
                </a:cubicBezTo>
                <a:cubicBezTo>
                  <a:pt x="384810" y="406400"/>
                  <a:pt x="392430" y="425450"/>
                  <a:pt x="367030" y="464820"/>
                </a:cubicBezTo>
                <a:cubicBezTo>
                  <a:pt x="341630" y="504190"/>
                  <a:pt x="289560" y="546100"/>
                  <a:pt x="245110" y="640080"/>
                </a:cubicBezTo>
                <a:cubicBezTo>
                  <a:pt x="200660" y="734060"/>
                  <a:pt x="127000" y="894080"/>
                  <a:pt x="100330" y="1028700"/>
                </a:cubicBezTo>
                <a:cubicBezTo>
                  <a:pt x="73660" y="1163320"/>
                  <a:pt x="80010" y="1311910"/>
                  <a:pt x="85090" y="1447800"/>
                </a:cubicBezTo>
                <a:cubicBezTo>
                  <a:pt x="90170" y="1583690"/>
                  <a:pt x="110490" y="1739900"/>
                  <a:pt x="130810" y="1844040"/>
                </a:cubicBezTo>
                <a:cubicBezTo>
                  <a:pt x="151130" y="1948180"/>
                  <a:pt x="140970" y="1955800"/>
                  <a:pt x="207010" y="2072640"/>
                </a:cubicBezTo>
                <a:cubicBezTo>
                  <a:pt x="273050" y="2189480"/>
                  <a:pt x="459740" y="2449830"/>
                  <a:pt x="527050" y="2545080"/>
                </a:cubicBezTo>
                <a:cubicBezTo>
                  <a:pt x="594360" y="2640330"/>
                  <a:pt x="560070" y="2564130"/>
                  <a:pt x="610870" y="2644140"/>
                </a:cubicBezTo>
                <a:cubicBezTo>
                  <a:pt x="661670" y="2724150"/>
                  <a:pt x="779780" y="2905760"/>
                  <a:pt x="831850" y="3025140"/>
                </a:cubicBezTo>
                <a:cubicBezTo>
                  <a:pt x="883920" y="3144520"/>
                  <a:pt x="899160" y="3257550"/>
                  <a:pt x="923290" y="3360420"/>
                </a:cubicBezTo>
                <a:cubicBezTo>
                  <a:pt x="947420" y="3463290"/>
                  <a:pt x="970280" y="3568700"/>
                  <a:pt x="976630" y="3642360"/>
                </a:cubicBezTo>
                <a:cubicBezTo>
                  <a:pt x="982980" y="3716020"/>
                  <a:pt x="975360" y="3768090"/>
                  <a:pt x="961390" y="3802380"/>
                </a:cubicBezTo>
                <a:cubicBezTo>
                  <a:pt x="947420" y="3836670"/>
                  <a:pt x="915670" y="3849370"/>
                  <a:pt x="892810" y="3848100"/>
                </a:cubicBezTo>
                <a:cubicBezTo>
                  <a:pt x="869950" y="3846830"/>
                  <a:pt x="836930" y="3821430"/>
                  <a:pt x="824230" y="3794760"/>
                </a:cubicBezTo>
                <a:cubicBezTo>
                  <a:pt x="811530" y="3768090"/>
                  <a:pt x="808990" y="3716020"/>
                  <a:pt x="816610" y="3688080"/>
                </a:cubicBezTo>
                <a:cubicBezTo>
                  <a:pt x="824230" y="3660140"/>
                  <a:pt x="861060" y="3658870"/>
                  <a:pt x="869950" y="3627120"/>
                </a:cubicBezTo>
                <a:cubicBezTo>
                  <a:pt x="878840" y="3595370"/>
                  <a:pt x="886460" y="3582670"/>
                  <a:pt x="869950" y="3497580"/>
                </a:cubicBezTo>
                <a:cubicBezTo>
                  <a:pt x="853440" y="3412490"/>
                  <a:pt x="833120" y="3263900"/>
                  <a:pt x="770890" y="3116580"/>
                </a:cubicBezTo>
                <a:cubicBezTo>
                  <a:pt x="708660" y="2969260"/>
                  <a:pt x="595630" y="2764790"/>
                  <a:pt x="496570" y="2613660"/>
                </a:cubicBezTo>
                <a:cubicBezTo>
                  <a:pt x="397510" y="2462530"/>
                  <a:pt x="250190" y="2344420"/>
                  <a:pt x="176530" y="2209800"/>
                </a:cubicBezTo>
                <a:cubicBezTo>
                  <a:pt x="102870" y="2075180"/>
                  <a:pt x="83820" y="1955800"/>
                  <a:pt x="54610" y="1805940"/>
                </a:cubicBezTo>
                <a:cubicBezTo>
                  <a:pt x="25400" y="1656080"/>
                  <a:pt x="0" y="1469390"/>
                  <a:pt x="1270" y="1310640"/>
                </a:cubicBezTo>
                <a:cubicBezTo>
                  <a:pt x="2540" y="1151890"/>
                  <a:pt x="26670" y="982980"/>
                  <a:pt x="62230" y="853440"/>
                </a:cubicBezTo>
                <a:cubicBezTo>
                  <a:pt x="97790" y="723900"/>
                  <a:pt x="167640" y="622300"/>
                  <a:pt x="214630" y="533400"/>
                </a:cubicBezTo>
                <a:cubicBezTo>
                  <a:pt x="261620" y="444500"/>
                  <a:pt x="304800" y="379730"/>
                  <a:pt x="321310" y="327660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9999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flipH="1">
            <a:off x="2086610" y="1234440"/>
            <a:ext cx="982980" cy="3849370"/>
          </a:xfrm>
          <a:custGeom>
            <a:avLst/>
            <a:gdLst>
              <a:gd name="connsiteX0" fmla="*/ 321310 w 982980"/>
              <a:gd name="connsiteY0" fmla="*/ 327660 h 3849370"/>
              <a:gd name="connsiteX1" fmla="*/ 313690 w 982980"/>
              <a:gd name="connsiteY1" fmla="*/ 220980 h 3849370"/>
              <a:gd name="connsiteX2" fmla="*/ 321310 w 982980"/>
              <a:gd name="connsiteY2" fmla="*/ 53340 h 3849370"/>
              <a:gd name="connsiteX3" fmla="*/ 367030 w 982980"/>
              <a:gd name="connsiteY3" fmla="*/ 7620 h 3849370"/>
              <a:gd name="connsiteX4" fmla="*/ 405130 w 982980"/>
              <a:gd name="connsiteY4" fmla="*/ 7620 h 3849370"/>
              <a:gd name="connsiteX5" fmla="*/ 481330 w 982980"/>
              <a:gd name="connsiteY5" fmla="*/ 38100 h 3849370"/>
              <a:gd name="connsiteX6" fmla="*/ 595630 w 982980"/>
              <a:gd name="connsiteY6" fmla="*/ 213360 h 3849370"/>
              <a:gd name="connsiteX7" fmla="*/ 603250 w 982980"/>
              <a:gd name="connsiteY7" fmla="*/ 396240 h 3849370"/>
              <a:gd name="connsiteX8" fmla="*/ 534670 w 982980"/>
              <a:gd name="connsiteY8" fmla="*/ 441960 h 3849370"/>
              <a:gd name="connsiteX9" fmla="*/ 443230 w 982980"/>
              <a:gd name="connsiteY9" fmla="*/ 449580 h 3849370"/>
              <a:gd name="connsiteX10" fmla="*/ 397510 w 982980"/>
              <a:gd name="connsiteY10" fmla="*/ 403860 h 3849370"/>
              <a:gd name="connsiteX11" fmla="*/ 367030 w 982980"/>
              <a:gd name="connsiteY11" fmla="*/ 464820 h 3849370"/>
              <a:gd name="connsiteX12" fmla="*/ 245110 w 982980"/>
              <a:gd name="connsiteY12" fmla="*/ 640080 h 3849370"/>
              <a:gd name="connsiteX13" fmla="*/ 100330 w 982980"/>
              <a:gd name="connsiteY13" fmla="*/ 1028700 h 3849370"/>
              <a:gd name="connsiteX14" fmla="*/ 85090 w 982980"/>
              <a:gd name="connsiteY14" fmla="*/ 1447800 h 3849370"/>
              <a:gd name="connsiteX15" fmla="*/ 130810 w 982980"/>
              <a:gd name="connsiteY15" fmla="*/ 1844040 h 3849370"/>
              <a:gd name="connsiteX16" fmla="*/ 207010 w 982980"/>
              <a:gd name="connsiteY16" fmla="*/ 2072640 h 3849370"/>
              <a:gd name="connsiteX17" fmla="*/ 527050 w 982980"/>
              <a:gd name="connsiteY17" fmla="*/ 2545080 h 3849370"/>
              <a:gd name="connsiteX18" fmla="*/ 610870 w 982980"/>
              <a:gd name="connsiteY18" fmla="*/ 2644140 h 3849370"/>
              <a:gd name="connsiteX19" fmla="*/ 831850 w 982980"/>
              <a:gd name="connsiteY19" fmla="*/ 3025140 h 3849370"/>
              <a:gd name="connsiteX20" fmla="*/ 923290 w 982980"/>
              <a:gd name="connsiteY20" fmla="*/ 3360420 h 3849370"/>
              <a:gd name="connsiteX21" fmla="*/ 976630 w 982980"/>
              <a:gd name="connsiteY21" fmla="*/ 3642360 h 3849370"/>
              <a:gd name="connsiteX22" fmla="*/ 961390 w 982980"/>
              <a:gd name="connsiteY22" fmla="*/ 3802380 h 3849370"/>
              <a:gd name="connsiteX23" fmla="*/ 892810 w 982980"/>
              <a:gd name="connsiteY23" fmla="*/ 3848100 h 3849370"/>
              <a:gd name="connsiteX24" fmla="*/ 824230 w 982980"/>
              <a:gd name="connsiteY24" fmla="*/ 3794760 h 3849370"/>
              <a:gd name="connsiteX25" fmla="*/ 816610 w 982980"/>
              <a:gd name="connsiteY25" fmla="*/ 3688080 h 3849370"/>
              <a:gd name="connsiteX26" fmla="*/ 869950 w 982980"/>
              <a:gd name="connsiteY26" fmla="*/ 3627120 h 3849370"/>
              <a:gd name="connsiteX27" fmla="*/ 869950 w 982980"/>
              <a:gd name="connsiteY27" fmla="*/ 3497580 h 3849370"/>
              <a:gd name="connsiteX28" fmla="*/ 770890 w 982980"/>
              <a:gd name="connsiteY28" fmla="*/ 3116580 h 3849370"/>
              <a:gd name="connsiteX29" fmla="*/ 496570 w 982980"/>
              <a:gd name="connsiteY29" fmla="*/ 2613660 h 3849370"/>
              <a:gd name="connsiteX30" fmla="*/ 176530 w 982980"/>
              <a:gd name="connsiteY30" fmla="*/ 2209800 h 3849370"/>
              <a:gd name="connsiteX31" fmla="*/ 54610 w 982980"/>
              <a:gd name="connsiteY31" fmla="*/ 1805940 h 3849370"/>
              <a:gd name="connsiteX32" fmla="*/ 1270 w 982980"/>
              <a:gd name="connsiteY32" fmla="*/ 1310640 h 3849370"/>
              <a:gd name="connsiteX33" fmla="*/ 62230 w 982980"/>
              <a:gd name="connsiteY33" fmla="*/ 853440 h 3849370"/>
              <a:gd name="connsiteX34" fmla="*/ 214630 w 982980"/>
              <a:gd name="connsiteY34" fmla="*/ 533400 h 3849370"/>
              <a:gd name="connsiteX35" fmla="*/ 321310 w 982980"/>
              <a:gd name="connsiteY35" fmla="*/ 327660 h 38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82980" h="3849370">
                <a:moveTo>
                  <a:pt x="321310" y="327660"/>
                </a:moveTo>
                <a:cubicBezTo>
                  <a:pt x="337820" y="275590"/>
                  <a:pt x="313690" y="266700"/>
                  <a:pt x="313690" y="220980"/>
                </a:cubicBezTo>
                <a:cubicBezTo>
                  <a:pt x="313690" y="175260"/>
                  <a:pt x="312420" y="88900"/>
                  <a:pt x="321310" y="53340"/>
                </a:cubicBezTo>
                <a:cubicBezTo>
                  <a:pt x="330200" y="17780"/>
                  <a:pt x="353060" y="15240"/>
                  <a:pt x="367030" y="7620"/>
                </a:cubicBezTo>
                <a:cubicBezTo>
                  <a:pt x="381000" y="0"/>
                  <a:pt x="386080" y="2540"/>
                  <a:pt x="405130" y="7620"/>
                </a:cubicBezTo>
                <a:cubicBezTo>
                  <a:pt x="424180" y="12700"/>
                  <a:pt x="449580" y="3810"/>
                  <a:pt x="481330" y="38100"/>
                </a:cubicBezTo>
                <a:cubicBezTo>
                  <a:pt x="513080" y="72390"/>
                  <a:pt x="575310" y="153670"/>
                  <a:pt x="595630" y="213360"/>
                </a:cubicBezTo>
                <a:cubicBezTo>
                  <a:pt x="615950" y="273050"/>
                  <a:pt x="613410" y="358140"/>
                  <a:pt x="603250" y="396240"/>
                </a:cubicBezTo>
                <a:cubicBezTo>
                  <a:pt x="593090" y="434340"/>
                  <a:pt x="561340" y="433070"/>
                  <a:pt x="534670" y="441960"/>
                </a:cubicBezTo>
                <a:cubicBezTo>
                  <a:pt x="508000" y="450850"/>
                  <a:pt x="466090" y="455930"/>
                  <a:pt x="443230" y="449580"/>
                </a:cubicBezTo>
                <a:cubicBezTo>
                  <a:pt x="420370" y="443230"/>
                  <a:pt x="410210" y="401320"/>
                  <a:pt x="397510" y="403860"/>
                </a:cubicBezTo>
                <a:cubicBezTo>
                  <a:pt x="384810" y="406400"/>
                  <a:pt x="392430" y="425450"/>
                  <a:pt x="367030" y="464820"/>
                </a:cubicBezTo>
                <a:cubicBezTo>
                  <a:pt x="341630" y="504190"/>
                  <a:pt x="289560" y="546100"/>
                  <a:pt x="245110" y="640080"/>
                </a:cubicBezTo>
                <a:cubicBezTo>
                  <a:pt x="200660" y="734060"/>
                  <a:pt x="127000" y="894080"/>
                  <a:pt x="100330" y="1028700"/>
                </a:cubicBezTo>
                <a:cubicBezTo>
                  <a:pt x="73660" y="1163320"/>
                  <a:pt x="80010" y="1311910"/>
                  <a:pt x="85090" y="1447800"/>
                </a:cubicBezTo>
                <a:cubicBezTo>
                  <a:pt x="90170" y="1583690"/>
                  <a:pt x="110490" y="1739900"/>
                  <a:pt x="130810" y="1844040"/>
                </a:cubicBezTo>
                <a:cubicBezTo>
                  <a:pt x="151130" y="1948180"/>
                  <a:pt x="140970" y="1955800"/>
                  <a:pt x="207010" y="2072640"/>
                </a:cubicBezTo>
                <a:cubicBezTo>
                  <a:pt x="273050" y="2189480"/>
                  <a:pt x="459740" y="2449830"/>
                  <a:pt x="527050" y="2545080"/>
                </a:cubicBezTo>
                <a:cubicBezTo>
                  <a:pt x="594360" y="2640330"/>
                  <a:pt x="560070" y="2564130"/>
                  <a:pt x="610870" y="2644140"/>
                </a:cubicBezTo>
                <a:cubicBezTo>
                  <a:pt x="661670" y="2724150"/>
                  <a:pt x="779780" y="2905760"/>
                  <a:pt x="831850" y="3025140"/>
                </a:cubicBezTo>
                <a:cubicBezTo>
                  <a:pt x="883920" y="3144520"/>
                  <a:pt x="899160" y="3257550"/>
                  <a:pt x="923290" y="3360420"/>
                </a:cubicBezTo>
                <a:cubicBezTo>
                  <a:pt x="947420" y="3463290"/>
                  <a:pt x="970280" y="3568700"/>
                  <a:pt x="976630" y="3642360"/>
                </a:cubicBezTo>
                <a:cubicBezTo>
                  <a:pt x="982980" y="3716020"/>
                  <a:pt x="975360" y="3768090"/>
                  <a:pt x="961390" y="3802380"/>
                </a:cubicBezTo>
                <a:cubicBezTo>
                  <a:pt x="947420" y="3836670"/>
                  <a:pt x="915670" y="3849370"/>
                  <a:pt x="892810" y="3848100"/>
                </a:cubicBezTo>
                <a:cubicBezTo>
                  <a:pt x="869950" y="3846830"/>
                  <a:pt x="836930" y="3821430"/>
                  <a:pt x="824230" y="3794760"/>
                </a:cubicBezTo>
                <a:cubicBezTo>
                  <a:pt x="811530" y="3768090"/>
                  <a:pt x="808990" y="3716020"/>
                  <a:pt x="816610" y="3688080"/>
                </a:cubicBezTo>
                <a:cubicBezTo>
                  <a:pt x="824230" y="3660140"/>
                  <a:pt x="861060" y="3658870"/>
                  <a:pt x="869950" y="3627120"/>
                </a:cubicBezTo>
                <a:cubicBezTo>
                  <a:pt x="878840" y="3595370"/>
                  <a:pt x="886460" y="3582670"/>
                  <a:pt x="869950" y="3497580"/>
                </a:cubicBezTo>
                <a:cubicBezTo>
                  <a:pt x="853440" y="3412490"/>
                  <a:pt x="833120" y="3263900"/>
                  <a:pt x="770890" y="3116580"/>
                </a:cubicBezTo>
                <a:cubicBezTo>
                  <a:pt x="708660" y="2969260"/>
                  <a:pt x="595630" y="2764790"/>
                  <a:pt x="496570" y="2613660"/>
                </a:cubicBezTo>
                <a:cubicBezTo>
                  <a:pt x="397510" y="2462530"/>
                  <a:pt x="250190" y="2344420"/>
                  <a:pt x="176530" y="2209800"/>
                </a:cubicBezTo>
                <a:cubicBezTo>
                  <a:pt x="102870" y="2075180"/>
                  <a:pt x="83820" y="1955800"/>
                  <a:pt x="54610" y="1805940"/>
                </a:cubicBezTo>
                <a:cubicBezTo>
                  <a:pt x="25400" y="1656080"/>
                  <a:pt x="0" y="1469390"/>
                  <a:pt x="1270" y="1310640"/>
                </a:cubicBezTo>
                <a:cubicBezTo>
                  <a:pt x="2540" y="1151890"/>
                  <a:pt x="26670" y="982980"/>
                  <a:pt x="62230" y="853440"/>
                </a:cubicBezTo>
                <a:cubicBezTo>
                  <a:pt x="97790" y="723900"/>
                  <a:pt x="167640" y="622300"/>
                  <a:pt x="214630" y="533400"/>
                </a:cubicBezTo>
                <a:cubicBezTo>
                  <a:pt x="261620" y="444500"/>
                  <a:pt x="304800" y="379730"/>
                  <a:pt x="321310" y="327660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9999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1554480" y="4215130"/>
            <a:ext cx="1109980" cy="1639570"/>
          </a:xfrm>
          <a:custGeom>
            <a:avLst/>
            <a:gdLst>
              <a:gd name="connsiteX0" fmla="*/ 350520 w 1109980"/>
              <a:gd name="connsiteY0" fmla="*/ 1576070 h 1639570"/>
              <a:gd name="connsiteX1" fmla="*/ 304800 w 1109980"/>
              <a:gd name="connsiteY1" fmla="*/ 1377950 h 1639570"/>
              <a:gd name="connsiteX2" fmla="*/ 236220 w 1109980"/>
              <a:gd name="connsiteY2" fmla="*/ 1210310 h 1639570"/>
              <a:gd name="connsiteX3" fmla="*/ 137160 w 1109980"/>
              <a:gd name="connsiteY3" fmla="*/ 1057910 h 1639570"/>
              <a:gd name="connsiteX4" fmla="*/ 68580 w 1109980"/>
              <a:gd name="connsiteY4" fmla="*/ 859790 h 1639570"/>
              <a:gd name="connsiteX5" fmla="*/ 0 w 1109980"/>
              <a:gd name="connsiteY5" fmla="*/ 539750 h 1639570"/>
              <a:gd name="connsiteX6" fmla="*/ 68580 w 1109980"/>
              <a:gd name="connsiteY6" fmla="*/ 257810 h 1639570"/>
              <a:gd name="connsiteX7" fmla="*/ 304800 w 1109980"/>
              <a:gd name="connsiteY7" fmla="*/ 67310 h 1639570"/>
              <a:gd name="connsiteX8" fmla="*/ 609600 w 1109980"/>
              <a:gd name="connsiteY8" fmla="*/ 6350 h 1639570"/>
              <a:gd name="connsiteX9" fmla="*/ 914400 w 1109980"/>
              <a:gd name="connsiteY9" fmla="*/ 105410 h 1639570"/>
              <a:gd name="connsiteX10" fmla="*/ 1074420 w 1109980"/>
              <a:gd name="connsiteY10" fmla="*/ 295910 h 1639570"/>
              <a:gd name="connsiteX11" fmla="*/ 1104900 w 1109980"/>
              <a:gd name="connsiteY11" fmla="*/ 615950 h 1639570"/>
              <a:gd name="connsiteX12" fmla="*/ 1043940 w 1109980"/>
              <a:gd name="connsiteY12" fmla="*/ 935990 h 1639570"/>
              <a:gd name="connsiteX13" fmla="*/ 937260 w 1109980"/>
              <a:gd name="connsiteY13" fmla="*/ 1111250 h 1639570"/>
              <a:gd name="connsiteX14" fmla="*/ 838200 w 1109980"/>
              <a:gd name="connsiteY14" fmla="*/ 1324610 h 1639570"/>
              <a:gd name="connsiteX15" fmla="*/ 769620 w 1109980"/>
              <a:gd name="connsiteY15" fmla="*/ 1553210 h 1639570"/>
              <a:gd name="connsiteX16" fmla="*/ 746760 w 1109980"/>
              <a:gd name="connsiteY16" fmla="*/ 1598930 h 1639570"/>
              <a:gd name="connsiteX17" fmla="*/ 586740 w 1109980"/>
              <a:gd name="connsiteY17" fmla="*/ 1637030 h 1639570"/>
              <a:gd name="connsiteX18" fmla="*/ 426720 w 1109980"/>
              <a:gd name="connsiteY18" fmla="*/ 1614170 h 1639570"/>
              <a:gd name="connsiteX19" fmla="*/ 350520 w 1109980"/>
              <a:gd name="connsiteY19" fmla="*/ 1576070 h 163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09980" h="1639570">
                <a:moveTo>
                  <a:pt x="350520" y="1576070"/>
                </a:moveTo>
                <a:cubicBezTo>
                  <a:pt x="330200" y="1536700"/>
                  <a:pt x="323850" y="1438910"/>
                  <a:pt x="304800" y="1377950"/>
                </a:cubicBezTo>
                <a:cubicBezTo>
                  <a:pt x="285750" y="1316990"/>
                  <a:pt x="264160" y="1263650"/>
                  <a:pt x="236220" y="1210310"/>
                </a:cubicBezTo>
                <a:cubicBezTo>
                  <a:pt x="208280" y="1156970"/>
                  <a:pt x="165100" y="1116330"/>
                  <a:pt x="137160" y="1057910"/>
                </a:cubicBezTo>
                <a:cubicBezTo>
                  <a:pt x="109220" y="999490"/>
                  <a:pt x="91440" y="946150"/>
                  <a:pt x="68580" y="859790"/>
                </a:cubicBezTo>
                <a:cubicBezTo>
                  <a:pt x="45720" y="773430"/>
                  <a:pt x="0" y="640080"/>
                  <a:pt x="0" y="539750"/>
                </a:cubicBezTo>
                <a:cubicBezTo>
                  <a:pt x="0" y="439420"/>
                  <a:pt x="17780" y="336550"/>
                  <a:pt x="68580" y="257810"/>
                </a:cubicBezTo>
                <a:cubicBezTo>
                  <a:pt x="119380" y="179070"/>
                  <a:pt x="214630" y="109220"/>
                  <a:pt x="304800" y="67310"/>
                </a:cubicBezTo>
                <a:cubicBezTo>
                  <a:pt x="394970" y="25400"/>
                  <a:pt x="508000" y="0"/>
                  <a:pt x="609600" y="6350"/>
                </a:cubicBezTo>
                <a:cubicBezTo>
                  <a:pt x="711200" y="12700"/>
                  <a:pt x="836930" y="57150"/>
                  <a:pt x="914400" y="105410"/>
                </a:cubicBezTo>
                <a:cubicBezTo>
                  <a:pt x="991870" y="153670"/>
                  <a:pt x="1042670" y="210820"/>
                  <a:pt x="1074420" y="295910"/>
                </a:cubicBezTo>
                <a:cubicBezTo>
                  <a:pt x="1106170" y="381000"/>
                  <a:pt x="1109980" y="509270"/>
                  <a:pt x="1104900" y="615950"/>
                </a:cubicBezTo>
                <a:cubicBezTo>
                  <a:pt x="1099820" y="722630"/>
                  <a:pt x="1071880" y="853440"/>
                  <a:pt x="1043940" y="935990"/>
                </a:cubicBezTo>
                <a:cubicBezTo>
                  <a:pt x="1016000" y="1018540"/>
                  <a:pt x="971550" y="1046480"/>
                  <a:pt x="937260" y="1111250"/>
                </a:cubicBezTo>
                <a:cubicBezTo>
                  <a:pt x="902970" y="1176020"/>
                  <a:pt x="866140" y="1250950"/>
                  <a:pt x="838200" y="1324610"/>
                </a:cubicBezTo>
                <a:cubicBezTo>
                  <a:pt x="810260" y="1398270"/>
                  <a:pt x="784860" y="1507490"/>
                  <a:pt x="769620" y="1553210"/>
                </a:cubicBezTo>
                <a:cubicBezTo>
                  <a:pt x="754380" y="1598930"/>
                  <a:pt x="777240" y="1584960"/>
                  <a:pt x="746760" y="1598930"/>
                </a:cubicBezTo>
                <a:cubicBezTo>
                  <a:pt x="716280" y="1612900"/>
                  <a:pt x="640080" y="1634490"/>
                  <a:pt x="586740" y="1637030"/>
                </a:cubicBezTo>
                <a:cubicBezTo>
                  <a:pt x="533400" y="1639570"/>
                  <a:pt x="466090" y="1628140"/>
                  <a:pt x="426720" y="1614170"/>
                </a:cubicBezTo>
                <a:cubicBezTo>
                  <a:pt x="387350" y="1600200"/>
                  <a:pt x="370840" y="1615440"/>
                  <a:pt x="350520" y="1576070"/>
                </a:cubicBezTo>
                <a:close/>
              </a:path>
            </a:pathLst>
          </a:custGeom>
          <a:noFill/>
          <a:ln w="3175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ыноска 2 27"/>
          <p:cNvSpPr/>
          <p:nvPr/>
        </p:nvSpPr>
        <p:spPr>
          <a:xfrm>
            <a:off x="0" y="2415540"/>
            <a:ext cx="914400" cy="266700"/>
          </a:xfrm>
          <a:prstGeom prst="borderCallout2">
            <a:avLst>
              <a:gd name="adj1" fmla="val -40493"/>
              <a:gd name="adj2" fmla="val 49621"/>
              <a:gd name="adj3" fmla="val -149317"/>
              <a:gd name="adj4" fmla="val 82651"/>
              <a:gd name="adj5" fmla="val -143382"/>
              <a:gd name="adj6" fmla="val 18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гонада</a:t>
            </a:r>
            <a:endParaRPr lang="ru-RU" sz="1800" dirty="0"/>
          </a:p>
        </p:txBody>
      </p:sp>
      <p:sp>
        <p:nvSpPr>
          <p:cNvPr id="29" name="Выноска 2 28"/>
          <p:cNvSpPr/>
          <p:nvPr/>
        </p:nvSpPr>
        <p:spPr>
          <a:xfrm>
            <a:off x="0" y="5943600"/>
            <a:ext cx="1859280" cy="609600"/>
          </a:xfrm>
          <a:prstGeom prst="borderCallout2">
            <a:avLst>
              <a:gd name="adj1" fmla="val 48078"/>
              <a:gd name="adj2" fmla="val 107955"/>
              <a:gd name="adj3" fmla="val 50683"/>
              <a:gd name="adj4" fmla="val 130151"/>
              <a:gd name="adj5" fmla="val -84275"/>
              <a:gd name="adj6" fmla="val 117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Урогенитальный</a:t>
            </a:r>
            <a:r>
              <a:rPr lang="ru-RU" sz="1600" dirty="0" smtClean="0"/>
              <a:t> синус</a:t>
            </a:r>
            <a:endParaRPr lang="ru-RU" sz="1600" dirty="0"/>
          </a:p>
        </p:txBody>
      </p:sp>
      <p:sp>
        <p:nvSpPr>
          <p:cNvPr id="30" name="Выноска 2 29"/>
          <p:cNvSpPr/>
          <p:nvPr/>
        </p:nvSpPr>
        <p:spPr>
          <a:xfrm>
            <a:off x="0" y="4533900"/>
            <a:ext cx="1356360" cy="518160"/>
          </a:xfrm>
          <a:prstGeom prst="borderCallout2">
            <a:avLst>
              <a:gd name="adj1" fmla="val -15157"/>
              <a:gd name="adj2" fmla="val 59079"/>
              <a:gd name="adj3" fmla="val -74317"/>
              <a:gd name="adj4" fmla="val 62735"/>
              <a:gd name="adj5" fmla="val -78393"/>
              <a:gd name="adj6" fmla="val 104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Вольфов</a:t>
            </a:r>
            <a:r>
              <a:rPr lang="ru-RU" sz="1600" dirty="0" smtClean="0"/>
              <a:t> проток</a:t>
            </a:r>
            <a:endParaRPr lang="ru-RU" sz="1600" dirty="0"/>
          </a:p>
        </p:txBody>
      </p:sp>
      <p:sp>
        <p:nvSpPr>
          <p:cNvPr id="31" name="Выноска 2 30"/>
          <p:cNvSpPr/>
          <p:nvPr/>
        </p:nvSpPr>
        <p:spPr>
          <a:xfrm>
            <a:off x="0" y="1188720"/>
            <a:ext cx="1371600" cy="236220"/>
          </a:xfrm>
          <a:prstGeom prst="borderCallout2">
            <a:avLst>
              <a:gd name="adj1" fmla="val 125497"/>
              <a:gd name="adj2" fmla="val 57135"/>
              <a:gd name="adj3" fmla="val 247458"/>
              <a:gd name="adj4" fmla="val 61844"/>
              <a:gd name="adj5" fmla="val 312500"/>
              <a:gd name="adj6" fmla="val 106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мезонефрос</a:t>
            </a:r>
            <a:endParaRPr lang="ru-RU" sz="1600" dirty="0"/>
          </a:p>
        </p:txBody>
      </p:sp>
      <p:sp>
        <p:nvSpPr>
          <p:cNvPr id="32" name="Выноска 2 31"/>
          <p:cNvSpPr/>
          <p:nvPr/>
        </p:nvSpPr>
        <p:spPr>
          <a:xfrm>
            <a:off x="0" y="426720"/>
            <a:ext cx="1234440" cy="609600"/>
          </a:xfrm>
          <a:prstGeom prst="borderCallout2">
            <a:avLst>
              <a:gd name="adj1" fmla="val 48078"/>
              <a:gd name="adj2" fmla="val 107955"/>
              <a:gd name="adj3" fmla="val 50683"/>
              <a:gd name="adj4" fmla="val 130151"/>
              <a:gd name="adj5" fmla="val 166975"/>
              <a:gd name="adj6" fmla="val 1266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Мюллеров</a:t>
            </a:r>
            <a:r>
              <a:rPr lang="ru-RU" sz="1600" dirty="0" smtClean="0"/>
              <a:t> проток</a:t>
            </a:r>
            <a:endParaRPr lang="ru-RU" sz="1600" dirty="0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H="1">
            <a:off x="2505075" y="1077913"/>
            <a:ext cx="1766888" cy="83820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2560638" y="1822450"/>
            <a:ext cx="2681287" cy="138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2522538" y="2006600"/>
            <a:ext cx="3281362" cy="1366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H="1">
            <a:off x="1236663" y="2189163"/>
            <a:ext cx="4294187" cy="9525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H="1">
            <a:off x="3055938" y="2179638"/>
            <a:ext cx="2452687" cy="776287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 flipH="1">
            <a:off x="2841625" y="3541713"/>
            <a:ext cx="2968625" cy="16351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 flipH="1">
            <a:off x="1479550" y="3544888"/>
            <a:ext cx="4359275" cy="5762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3252" grpId="0" animBg="1"/>
      <p:bldP spid="53257" grpId="0" animBg="1"/>
      <p:bldP spid="53262" grpId="0" animBg="1"/>
      <p:bldP spid="53265" grpId="0" animBg="1"/>
      <p:bldP spid="53266" grpId="0" animBg="1"/>
      <p:bldP spid="23" grpId="0" animBg="1"/>
      <p:bldP spid="20" grpId="0" animBg="1"/>
      <p:bldP spid="18" grpId="0" animBg="1"/>
      <p:bldP spid="21" grpId="0" animBg="1"/>
      <p:bldP spid="19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3253" grpId="0" animBg="1"/>
      <p:bldP spid="53255" grpId="0" animBg="1"/>
      <p:bldP spid="53254" grpId="0" animBg="1"/>
      <p:bldP spid="53258" grpId="0" animBg="1"/>
      <p:bldP spid="53259" grpId="0" animBg="1"/>
      <p:bldP spid="53263" grpId="0" animBg="1"/>
      <p:bldP spid="532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8720"/>
            <a:ext cx="4871811" cy="6208712"/>
          </a:xfrm>
          <a:noFill/>
        </p:spPr>
      </p:pic>
      <p:sp>
        <p:nvSpPr>
          <p:cNvPr id="3" name="Прямоугольник 2"/>
          <p:cNvSpPr/>
          <p:nvPr/>
        </p:nvSpPr>
        <p:spPr>
          <a:xfrm>
            <a:off x="4397829" y="1223336"/>
            <a:ext cx="4572000" cy="35394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i="1" dirty="0" smtClean="0"/>
              <a:t>Из </a:t>
            </a:r>
            <a:r>
              <a:rPr lang="ru-RU" i="1" dirty="0" err="1" smtClean="0"/>
              <a:t>Вольфова</a:t>
            </a:r>
            <a:r>
              <a:rPr lang="ru-RU" i="1" dirty="0" smtClean="0"/>
              <a:t> протока образуются: 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ru-RU" i="1" dirty="0" smtClean="0"/>
              <a:t>придаток яичка </a:t>
            </a:r>
            <a:r>
              <a:rPr lang="ru-RU" dirty="0" smtClean="0"/>
              <a:t>(эпидидимис), 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ru-RU" i="1" dirty="0" smtClean="0"/>
              <a:t>семявыносящий проток и 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ru-RU" i="1" dirty="0" smtClean="0"/>
              <a:t>семенной пузырек.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256" y="656776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Общие сведенья</a:t>
            </a:r>
            <a:endParaRPr lang="ru-RU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062" y="2576940"/>
            <a:ext cx="66294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61062" y="5732060"/>
            <a:ext cx="4176215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холестерол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252913" y="463550"/>
            <a:ext cx="3870325" cy="70326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err="1">
                <a:solidFill>
                  <a:srgbClr val="0066CC"/>
                </a:solidFill>
              </a:rPr>
              <a:t>Тестис-детерминирующий</a:t>
            </a:r>
            <a:r>
              <a:rPr lang="ru-RU" sz="2000" b="1" dirty="0">
                <a:solidFill>
                  <a:srgbClr val="0066CC"/>
                </a:solidFill>
              </a:rPr>
              <a:t> фактор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5568950" y="4700588"/>
            <a:ext cx="2944813" cy="530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Дегидротестостерон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5286375" y="1471613"/>
            <a:ext cx="3681413" cy="703262"/>
          </a:xfrm>
          <a:prstGeom prst="rect">
            <a:avLst/>
          </a:prstGeom>
          <a:solidFill>
            <a:srgbClr val="CCFF99"/>
          </a:solidFill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66CC"/>
                </a:solidFill>
              </a:rPr>
              <a:t>Фактор, ингибирующий мюллеровы протоки</a:t>
            </a: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H="1">
            <a:off x="2600325" y="4991100"/>
            <a:ext cx="2968625" cy="16351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6635750" y="3440113"/>
            <a:ext cx="49213" cy="1254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5835650" y="3100388"/>
            <a:ext cx="2217738" cy="554037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66CC"/>
                </a:solidFill>
              </a:rPr>
              <a:t>Тестостерон </a:t>
            </a: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811338" y="203200"/>
            <a:ext cx="1533525" cy="50006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66CC"/>
                </a:solidFill>
              </a:rPr>
              <a:t>XY</a:t>
            </a:r>
            <a:endParaRPr lang="ru-RU" sz="2800" b="1">
              <a:solidFill>
                <a:srgbClr val="0066CC"/>
              </a:solidFill>
            </a:endParaRPr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3311525" y="466725"/>
            <a:ext cx="947738" cy="3730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1344930" y="2134870"/>
            <a:ext cx="1516380" cy="2885440"/>
          </a:xfrm>
          <a:custGeom>
            <a:avLst/>
            <a:gdLst>
              <a:gd name="connsiteX0" fmla="*/ 95250 w 1516380"/>
              <a:gd name="connsiteY0" fmla="*/ 67310 h 2885440"/>
              <a:gd name="connsiteX1" fmla="*/ 49530 w 1516380"/>
              <a:gd name="connsiteY1" fmla="*/ 478790 h 2885440"/>
              <a:gd name="connsiteX2" fmla="*/ 3810 w 1516380"/>
              <a:gd name="connsiteY2" fmla="*/ 1202690 h 2885440"/>
              <a:gd name="connsiteX3" fmla="*/ 26670 w 1516380"/>
              <a:gd name="connsiteY3" fmla="*/ 1850390 h 2885440"/>
              <a:gd name="connsiteX4" fmla="*/ 87630 w 1516380"/>
              <a:gd name="connsiteY4" fmla="*/ 2269490 h 2885440"/>
              <a:gd name="connsiteX5" fmla="*/ 217170 w 1516380"/>
              <a:gd name="connsiteY5" fmla="*/ 2604770 h 2885440"/>
              <a:gd name="connsiteX6" fmla="*/ 422910 w 1516380"/>
              <a:gd name="connsiteY6" fmla="*/ 2825750 h 2885440"/>
              <a:gd name="connsiteX7" fmla="*/ 605790 w 1516380"/>
              <a:gd name="connsiteY7" fmla="*/ 2871470 h 2885440"/>
              <a:gd name="connsiteX8" fmla="*/ 918210 w 1516380"/>
              <a:gd name="connsiteY8" fmla="*/ 2871470 h 2885440"/>
              <a:gd name="connsiteX9" fmla="*/ 1154430 w 1516380"/>
              <a:gd name="connsiteY9" fmla="*/ 2787650 h 2885440"/>
              <a:gd name="connsiteX10" fmla="*/ 1322070 w 1516380"/>
              <a:gd name="connsiteY10" fmla="*/ 2566670 h 2885440"/>
              <a:gd name="connsiteX11" fmla="*/ 1436370 w 1516380"/>
              <a:gd name="connsiteY11" fmla="*/ 2208530 h 2885440"/>
              <a:gd name="connsiteX12" fmla="*/ 1504950 w 1516380"/>
              <a:gd name="connsiteY12" fmla="*/ 1743710 h 2885440"/>
              <a:gd name="connsiteX13" fmla="*/ 1504950 w 1516380"/>
              <a:gd name="connsiteY13" fmla="*/ 1164590 h 2885440"/>
              <a:gd name="connsiteX14" fmla="*/ 1451610 w 1516380"/>
              <a:gd name="connsiteY14" fmla="*/ 334010 h 2885440"/>
              <a:gd name="connsiteX15" fmla="*/ 1413510 w 1516380"/>
              <a:gd name="connsiteY15" fmla="*/ 59690 h 2885440"/>
              <a:gd name="connsiteX16" fmla="*/ 1329690 w 1516380"/>
              <a:gd name="connsiteY16" fmla="*/ 59690 h 2885440"/>
              <a:gd name="connsiteX17" fmla="*/ 1352550 w 1516380"/>
              <a:gd name="connsiteY17" fmla="*/ 227330 h 2885440"/>
              <a:gd name="connsiteX18" fmla="*/ 1413510 w 1516380"/>
              <a:gd name="connsiteY18" fmla="*/ 996950 h 2885440"/>
              <a:gd name="connsiteX19" fmla="*/ 1421130 w 1516380"/>
              <a:gd name="connsiteY19" fmla="*/ 1324610 h 2885440"/>
              <a:gd name="connsiteX20" fmla="*/ 1405890 w 1516380"/>
              <a:gd name="connsiteY20" fmla="*/ 1858010 h 2885440"/>
              <a:gd name="connsiteX21" fmla="*/ 1367790 w 1516380"/>
              <a:gd name="connsiteY21" fmla="*/ 2124710 h 2885440"/>
              <a:gd name="connsiteX22" fmla="*/ 1276350 w 1516380"/>
              <a:gd name="connsiteY22" fmla="*/ 2467610 h 2885440"/>
              <a:gd name="connsiteX23" fmla="*/ 1085850 w 1516380"/>
              <a:gd name="connsiteY23" fmla="*/ 2696210 h 2885440"/>
              <a:gd name="connsiteX24" fmla="*/ 857250 w 1516380"/>
              <a:gd name="connsiteY24" fmla="*/ 2757170 h 2885440"/>
              <a:gd name="connsiteX25" fmla="*/ 598170 w 1516380"/>
              <a:gd name="connsiteY25" fmla="*/ 2757170 h 2885440"/>
              <a:gd name="connsiteX26" fmla="*/ 407670 w 1516380"/>
              <a:gd name="connsiteY26" fmla="*/ 2680970 h 2885440"/>
              <a:gd name="connsiteX27" fmla="*/ 232410 w 1516380"/>
              <a:gd name="connsiteY27" fmla="*/ 2437130 h 2885440"/>
              <a:gd name="connsiteX28" fmla="*/ 133350 w 1516380"/>
              <a:gd name="connsiteY28" fmla="*/ 2101850 h 2885440"/>
              <a:gd name="connsiteX29" fmla="*/ 95250 w 1516380"/>
              <a:gd name="connsiteY29" fmla="*/ 1675130 h 2885440"/>
              <a:gd name="connsiteX30" fmla="*/ 80010 w 1516380"/>
              <a:gd name="connsiteY30" fmla="*/ 1271270 h 2885440"/>
              <a:gd name="connsiteX31" fmla="*/ 118110 w 1516380"/>
              <a:gd name="connsiteY31" fmla="*/ 570230 h 2885440"/>
              <a:gd name="connsiteX32" fmla="*/ 179070 w 1516380"/>
              <a:gd name="connsiteY32" fmla="*/ 82550 h 2885440"/>
              <a:gd name="connsiteX33" fmla="*/ 95250 w 1516380"/>
              <a:gd name="connsiteY33" fmla="*/ 67310 h 288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16380" h="2885440">
                <a:moveTo>
                  <a:pt x="95250" y="67310"/>
                </a:moveTo>
                <a:cubicBezTo>
                  <a:pt x="73660" y="133350"/>
                  <a:pt x="64770" y="289560"/>
                  <a:pt x="49530" y="478790"/>
                </a:cubicBezTo>
                <a:cubicBezTo>
                  <a:pt x="34290" y="668020"/>
                  <a:pt x="7620" y="974090"/>
                  <a:pt x="3810" y="1202690"/>
                </a:cubicBezTo>
                <a:cubicBezTo>
                  <a:pt x="0" y="1431290"/>
                  <a:pt x="12700" y="1672590"/>
                  <a:pt x="26670" y="1850390"/>
                </a:cubicBezTo>
                <a:cubicBezTo>
                  <a:pt x="40640" y="2028190"/>
                  <a:pt x="55880" y="2143760"/>
                  <a:pt x="87630" y="2269490"/>
                </a:cubicBezTo>
                <a:cubicBezTo>
                  <a:pt x="119380" y="2395220"/>
                  <a:pt x="161290" y="2512060"/>
                  <a:pt x="217170" y="2604770"/>
                </a:cubicBezTo>
                <a:cubicBezTo>
                  <a:pt x="273050" y="2697480"/>
                  <a:pt x="358140" y="2781300"/>
                  <a:pt x="422910" y="2825750"/>
                </a:cubicBezTo>
                <a:cubicBezTo>
                  <a:pt x="487680" y="2870200"/>
                  <a:pt x="523240" y="2863850"/>
                  <a:pt x="605790" y="2871470"/>
                </a:cubicBezTo>
                <a:cubicBezTo>
                  <a:pt x="688340" y="2879090"/>
                  <a:pt x="826770" y="2885440"/>
                  <a:pt x="918210" y="2871470"/>
                </a:cubicBezTo>
                <a:cubicBezTo>
                  <a:pt x="1009650" y="2857500"/>
                  <a:pt x="1087120" y="2838450"/>
                  <a:pt x="1154430" y="2787650"/>
                </a:cubicBezTo>
                <a:cubicBezTo>
                  <a:pt x="1221740" y="2736850"/>
                  <a:pt x="1275080" y="2663190"/>
                  <a:pt x="1322070" y="2566670"/>
                </a:cubicBezTo>
                <a:cubicBezTo>
                  <a:pt x="1369060" y="2470150"/>
                  <a:pt x="1405890" y="2345690"/>
                  <a:pt x="1436370" y="2208530"/>
                </a:cubicBezTo>
                <a:cubicBezTo>
                  <a:pt x="1466850" y="2071370"/>
                  <a:pt x="1493520" y="1917700"/>
                  <a:pt x="1504950" y="1743710"/>
                </a:cubicBezTo>
                <a:cubicBezTo>
                  <a:pt x="1516380" y="1569720"/>
                  <a:pt x="1513840" y="1399540"/>
                  <a:pt x="1504950" y="1164590"/>
                </a:cubicBezTo>
                <a:cubicBezTo>
                  <a:pt x="1496060" y="929640"/>
                  <a:pt x="1466850" y="518160"/>
                  <a:pt x="1451610" y="334010"/>
                </a:cubicBezTo>
                <a:cubicBezTo>
                  <a:pt x="1436370" y="149860"/>
                  <a:pt x="1433830" y="105410"/>
                  <a:pt x="1413510" y="59690"/>
                </a:cubicBezTo>
                <a:cubicBezTo>
                  <a:pt x="1393190" y="13970"/>
                  <a:pt x="1339850" y="31750"/>
                  <a:pt x="1329690" y="59690"/>
                </a:cubicBezTo>
                <a:cubicBezTo>
                  <a:pt x="1319530" y="87630"/>
                  <a:pt x="1338580" y="71120"/>
                  <a:pt x="1352550" y="227330"/>
                </a:cubicBezTo>
                <a:cubicBezTo>
                  <a:pt x="1366520" y="383540"/>
                  <a:pt x="1402080" y="814070"/>
                  <a:pt x="1413510" y="996950"/>
                </a:cubicBezTo>
                <a:cubicBezTo>
                  <a:pt x="1424940" y="1179830"/>
                  <a:pt x="1422400" y="1181100"/>
                  <a:pt x="1421130" y="1324610"/>
                </a:cubicBezTo>
                <a:cubicBezTo>
                  <a:pt x="1419860" y="1468120"/>
                  <a:pt x="1414780" y="1724660"/>
                  <a:pt x="1405890" y="1858010"/>
                </a:cubicBezTo>
                <a:cubicBezTo>
                  <a:pt x="1397000" y="1991360"/>
                  <a:pt x="1389380" y="2023110"/>
                  <a:pt x="1367790" y="2124710"/>
                </a:cubicBezTo>
                <a:cubicBezTo>
                  <a:pt x="1346200" y="2226310"/>
                  <a:pt x="1323340" y="2372360"/>
                  <a:pt x="1276350" y="2467610"/>
                </a:cubicBezTo>
                <a:cubicBezTo>
                  <a:pt x="1229360" y="2562860"/>
                  <a:pt x="1155700" y="2647950"/>
                  <a:pt x="1085850" y="2696210"/>
                </a:cubicBezTo>
                <a:cubicBezTo>
                  <a:pt x="1016000" y="2744470"/>
                  <a:pt x="938530" y="2747010"/>
                  <a:pt x="857250" y="2757170"/>
                </a:cubicBezTo>
                <a:cubicBezTo>
                  <a:pt x="775970" y="2767330"/>
                  <a:pt x="673100" y="2769870"/>
                  <a:pt x="598170" y="2757170"/>
                </a:cubicBezTo>
                <a:cubicBezTo>
                  <a:pt x="523240" y="2744470"/>
                  <a:pt x="468630" y="2734310"/>
                  <a:pt x="407670" y="2680970"/>
                </a:cubicBezTo>
                <a:cubicBezTo>
                  <a:pt x="346710" y="2627630"/>
                  <a:pt x="278130" y="2533650"/>
                  <a:pt x="232410" y="2437130"/>
                </a:cubicBezTo>
                <a:cubicBezTo>
                  <a:pt x="186690" y="2340610"/>
                  <a:pt x="156210" y="2228850"/>
                  <a:pt x="133350" y="2101850"/>
                </a:cubicBezTo>
                <a:cubicBezTo>
                  <a:pt x="110490" y="1974850"/>
                  <a:pt x="104140" y="1813560"/>
                  <a:pt x="95250" y="1675130"/>
                </a:cubicBezTo>
                <a:cubicBezTo>
                  <a:pt x="86360" y="1536700"/>
                  <a:pt x="76200" y="1455420"/>
                  <a:pt x="80010" y="1271270"/>
                </a:cubicBezTo>
                <a:cubicBezTo>
                  <a:pt x="83820" y="1087120"/>
                  <a:pt x="101600" y="768350"/>
                  <a:pt x="118110" y="570230"/>
                </a:cubicBezTo>
                <a:cubicBezTo>
                  <a:pt x="134620" y="372110"/>
                  <a:pt x="184150" y="165100"/>
                  <a:pt x="179070" y="82550"/>
                </a:cubicBezTo>
                <a:cubicBezTo>
                  <a:pt x="173990" y="0"/>
                  <a:pt x="116840" y="1270"/>
                  <a:pt x="95250" y="6731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518847">
            <a:off x="1406069" y="1685914"/>
            <a:ext cx="268330" cy="5348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18847">
            <a:off x="1607820" y="1752600"/>
            <a:ext cx="205740" cy="46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21081153" flipH="1">
            <a:off x="2541448" y="1678293"/>
            <a:ext cx="268330" cy="5348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21081153" flipH="1">
            <a:off x="2400300" y="1760219"/>
            <a:ext cx="205740" cy="46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1126490" y="1242060"/>
            <a:ext cx="982980" cy="3849370"/>
          </a:xfrm>
          <a:custGeom>
            <a:avLst/>
            <a:gdLst>
              <a:gd name="connsiteX0" fmla="*/ 321310 w 982980"/>
              <a:gd name="connsiteY0" fmla="*/ 327660 h 3849370"/>
              <a:gd name="connsiteX1" fmla="*/ 313690 w 982980"/>
              <a:gd name="connsiteY1" fmla="*/ 220980 h 3849370"/>
              <a:gd name="connsiteX2" fmla="*/ 321310 w 982980"/>
              <a:gd name="connsiteY2" fmla="*/ 53340 h 3849370"/>
              <a:gd name="connsiteX3" fmla="*/ 367030 w 982980"/>
              <a:gd name="connsiteY3" fmla="*/ 7620 h 3849370"/>
              <a:gd name="connsiteX4" fmla="*/ 405130 w 982980"/>
              <a:gd name="connsiteY4" fmla="*/ 7620 h 3849370"/>
              <a:gd name="connsiteX5" fmla="*/ 481330 w 982980"/>
              <a:gd name="connsiteY5" fmla="*/ 38100 h 3849370"/>
              <a:gd name="connsiteX6" fmla="*/ 595630 w 982980"/>
              <a:gd name="connsiteY6" fmla="*/ 213360 h 3849370"/>
              <a:gd name="connsiteX7" fmla="*/ 603250 w 982980"/>
              <a:gd name="connsiteY7" fmla="*/ 396240 h 3849370"/>
              <a:gd name="connsiteX8" fmla="*/ 534670 w 982980"/>
              <a:gd name="connsiteY8" fmla="*/ 441960 h 3849370"/>
              <a:gd name="connsiteX9" fmla="*/ 443230 w 982980"/>
              <a:gd name="connsiteY9" fmla="*/ 449580 h 3849370"/>
              <a:gd name="connsiteX10" fmla="*/ 397510 w 982980"/>
              <a:gd name="connsiteY10" fmla="*/ 403860 h 3849370"/>
              <a:gd name="connsiteX11" fmla="*/ 367030 w 982980"/>
              <a:gd name="connsiteY11" fmla="*/ 464820 h 3849370"/>
              <a:gd name="connsiteX12" fmla="*/ 245110 w 982980"/>
              <a:gd name="connsiteY12" fmla="*/ 640080 h 3849370"/>
              <a:gd name="connsiteX13" fmla="*/ 100330 w 982980"/>
              <a:gd name="connsiteY13" fmla="*/ 1028700 h 3849370"/>
              <a:gd name="connsiteX14" fmla="*/ 85090 w 982980"/>
              <a:gd name="connsiteY14" fmla="*/ 1447800 h 3849370"/>
              <a:gd name="connsiteX15" fmla="*/ 130810 w 982980"/>
              <a:gd name="connsiteY15" fmla="*/ 1844040 h 3849370"/>
              <a:gd name="connsiteX16" fmla="*/ 207010 w 982980"/>
              <a:gd name="connsiteY16" fmla="*/ 2072640 h 3849370"/>
              <a:gd name="connsiteX17" fmla="*/ 527050 w 982980"/>
              <a:gd name="connsiteY17" fmla="*/ 2545080 h 3849370"/>
              <a:gd name="connsiteX18" fmla="*/ 610870 w 982980"/>
              <a:gd name="connsiteY18" fmla="*/ 2644140 h 3849370"/>
              <a:gd name="connsiteX19" fmla="*/ 831850 w 982980"/>
              <a:gd name="connsiteY19" fmla="*/ 3025140 h 3849370"/>
              <a:gd name="connsiteX20" fmla="*/ 923290 w 982980"/>
              <a:gd name="connsiteY20" fmla="*/ 3360420 h 3849370"/>
              <a:gd name="connsiteX21" fmla="*/ 976630 w 982980"/>
              <a:gd name="connsiteY21" fmla="*/ 3642360 h 3849370"/>
              <a:gd name="connsiteX22" fmla="*/ 961390 w 982980"/>
              <a:gd name="connsiteY22" fmla="*/ 3802380 h 3849370"/>
              <a:gd name="connsiteX23" fmla="*/ 892810 w 982980"/>
              <a:gd name="connsiteY23" fmla="*/ 3848100 h 3849370"/>
              <a:gd name="connsiteX24" fmla="*/ 824230 w 982980"/>
              <a:gd name="connsiteY24" fmla="*/ 3794760 h 3849370"/>
              <a:gd name="connsiteX25" fmla="*/ 816610 w 982980"/>
              <a:gd name="connsiteY25" fmla="*/ 3688080 h 3849370"/>
              <a:gd name="connsiteX26" fmla="*/ 869950 w 982980"/>
              <a:gd name="connsiteY26" fmla="*/ 3627120 h 3849370"/>
              <a:gd name="connsiteX27" fmla="*/ 869950 w 982980"/>
              <a:gd name="connsiteY27" fmla="*/ 3497580 h 3849370"/>
              <a:gd name="connsiteX28" fmla="*/ 770890 w 982980"/>
              <a:gd name="connsiteY28" fmla="*/ 3116580 h 3849370"/>
              <a:gd name="connsiteX29" fmla="*/ 496570 w 982980"/>
              <a:gd name="connsiteY29" fmla="*/ 2613660 h 3849370"/>
              <a:gd name="connsiteX30" fmla="*/ 176530 w 982980"/>
              <a:gd name="connsiteY30" fmla="*/ 2209800 h 3849370"/>
              <a:gd name="connsiteX31" fmla="*/ 54610 w 982980"/>
              <a:gd name="connsiteY31" fmla="*/ 1805940 h 3849370"/>
              <a:gd name="connsiteX32" fmla="*/ 1270 w 982980"/>
              <a:gd name="connsiteY32" fmla="*/ 1310640 h 3849370"/>
              <a:gd name="connsiteX33" fmla="*/ 62230 w 982980"/>
              <a:gd name="connsiteY33" fmla="*/ 853440 h 3849370"/>
              <a:gd name="connsiteX34" fmla="*/ 214630 w 982980"/>
              <a:gd name="connsiteY34" fmla="*/ 533400 h 3849370"/>
              <a:gd name="connsiteX35" fmla="*/ 321310 w 982980"/>
              <a:gd name="connsiteY35" fmla="*/ 327660 h 38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82980" h="3849370">
                <a:moveTo>
                  <a:pt x="321310" y="327660"/>
                </a:moveTo>
                <a:cubicBezTo>
                  <a:pt x="337820" y="275590"/>
                  <a:pt x="313690" y="266700"/>
                  <a:pt x="313690" y="220980"/>
                </a:cubicBezTo>
                <a:cubicBezTo>
                  <a:pt x="313690" y="175260"/>
                  <a:pt x="312420" y="88900"/>
                  <a:pt x="321310" y="53340"/>
                </a:cubicBezTo>
                <a:cubicBezTo>
                  <a:pt x="330200" y="17780"/>
                  <a:pt x="353060" y="15240"/>
                  <a:pt x="367030" y="7620"/>
                </a:cubicBezTo>
                <a:cubicBezTo>
                  <a:pt x="381000" y="0"/>
                  <a:pt x="386080" y="2540"/>
                  <a:pt x="405130" y="7620"/>
                </a:cubicBezTo>
                <a:cubicBezTo>
                  <a:pt x="424180" y="12700"/>
                  <a:pt x="449580" y="3810"/>
                  <a:pt x="481330" y="38100"/>
                </a:cubicBezTo>
                <a:cubicBezTo>
                  <a:pt x="513080" y="72390"/>
                  <a:pt x="575310" y="153670"/>
                  <a:pt x="595630" y="213360"/>
                </a:cubicBezTo>
                <a:cubicBezTo>
                  <a:pt x="615950" y="273050"/>
                  <a:pt x="613410" y="358140"/>
                  <a:pt x="603250" y="396240"/>
                </a:cubicBezTo>
                <a:cubicBezTo>
                  <a:pt x="593090" y="434340"/>
                  <a:pt x="561340" y="433070"/>
                  <a:pt x="534670" y="441960"/>
                </a:cubicBezTo>
                <a:cubicBezTo>
                  <a:pt x="508000" y="450850"/>
                  <a:pt x="466090" y="455930"/>
                  <a:pt x="443230" y="449580"/>
                </a:cubicBezTo>
                <a:cubicBezTo>
                  <a:pt x="420370" y="443230"/>
                  <a:pt x="410210" y="401320"/>
                  <a:pt x="397510" y="403860"/>
                </a:cubicBezTo>
                <a:cubicBezTo>
                  <a:pt x="384810" y="406400"/>
                  <a:pt x="392430" y="425450"/>
                  <a:pt x="367030" y="464820"/>
                </a:cubicBezTo>
                <a:cubicBezTo>
                  <a:pt x="341630" y="504190"/>
                  <a:pt x="289560" y="546100"/>
                  <a:pt x="245110" y="640080"/>
                </a:cubicBezTo>
                <a:cubicBezTo>
                  <a:pt x="200660" y="734060"/>
                  <a:pt x="127000" y="894080"/>
                  <a:pt x="100330" y="1028700"/>
                </a:cubicBezTo>
                <a:cubicBezTo>
                  <a:pt x="73660" y="1163320"/>
                  <a:pt x="80010" y="1311910"/>
                  <a:pt x="85090" y="1447800"/>
                </a:cubicBezTo>
                <a:cubicBezTo>
                  <a:pt x="90170" y="1583690"/>
                  <a:pt x="110490" y="1739900"/>
                  <a:pt x="130810" y="1844040"/>
                </a:cubicBezTo>
                <a:cubicBezTo>
                  <a:pt x="151130" y="1948180"/>
                  <a:pt x="140970" y="1955800"/>
                  <a:pt x="207010" y="2072640"/>
                </a:cubicBezTo>
                <a:cubicBezTo>
                  <a:pt x="273050" y="2189480"/>
                  <a:pt x="459740" y="2449830"/>
                  <a:pt x="527050" y="2545080"/>
                </a:cubicBezTo>
                <a:cubicBezTo>
                  <a:pt x="594360" y="2640330"/>
                  <a:pt x="560070" y="2564130"/>
                  <a:pt x="610870" y="2644140"/>
                </a:cubicBezTo>
                <a:cubicBezTo>
                  <a:pt x="661670" y="2724150"/>
                  <a:pt x="779780" y="2905760"/>
                  <a:pt x="831850" y="3025140"/>
                </a:cubicBezTo>
                <a:cubicBezTo>
                  <a:pt x="883920" y="3144520"/>
                  <a:pt x="899160" y="3257550"/>
                  <a:pt x="923290" y="3360420"/>
                </a:cubicBezTo>
                <a:cubicBezTo>
                  <a:pt x="947420" y="3463290"/>
                  <a:pt x="970280" y="3568700"/>
                  <a:pt x="976630" y="3642360"/>
                </a:cubicBezTo>
                <a:cubicBezTo>
                  <a:pt x="982980" y="3716020"/>
                  <a:pt x="975360" y="3768090"/>
                  <a:pt x="961390" y="3802380"/>
                </a:cubicBezTo>
                <a:cubicBezTo>
                  <a:pt x="947420" y="3836670"/>
                  <a:pt x="915670" y="3849370"/>
                  <a:pt x="892810" y="3848100"/>
                </a:cubicBezTo>
                <a:cubicBezTo>
                  <a:pt x="869950" y="3846830"/>
                  <a:pt x="836930" y="3821430"/>
                  <a:pt x="824230" y="3794760"/>
                </a:cubicBezTo>
                <a:cubicBezTo>
                  <a:pt x="811530" y="3768090"/>
                  <a:pt x="808990" y="3716020"/>
                  <a:pt x="816610" y="3688080"/>
                </a:cubicBezTo>
                <a:cubicBezTo>
                  <a:pt x="824230" y="3660140"/>
                  <a:pt x="861060" y="3658870"/>
                  <a:pt x="869950" y="3627120"/>
                </a:cubicBezTo>
                <a:cubicBezTo>
                  <a:pt x="878840" y="3595370"/>
                  <a:pt x="886460" y="3582670"/>
                  <a:pt x="869950" y="3497580"/>
                </a:cubicBezTo>
                <a:cubicBezTo>
                  <a:pt x="853440" y="3412490"/>
                  <a:pt x="833120" y="3263900"/>
                  <a:pt x="770890" y="3116580"/>
                </a:cubicBezTo>
                <a:cubicBezTo>
                  <a:pt x="708660" y="2969260"/>
                  <a:pt x="595630" y="2764790"/>
                  <a:pt x="496570" y="2613660"/>
                </a:cubicBezTo>
                <a:cubicBezTo>
                  <a:pt x="397510" y="2462530"/>
                  <a:pt x="250190" y="2344420"/>
                  <a:pt x="176530" y="2209800"/>
                </a:cubicBezTo>
                <a:cubicBezTo>
                  <a:pt x="102870" y="2075180"/>
                  <a:pt x="83820" y="1955800"/>
                  <a:pt x="54610" y="1805940"/>
                </a:cubicBezTo>
                <a:cubicBezTo>
                  <a:pt x="25400" y="1656080"/>
                  <a:pt x="0" y="1469390"/>
                  <a:pt x="1270" y="1310640"/>
                </a:cubicBezTo>
                <a:cubicBezTo>
                  <a:pt x="2540" y="1151890"/>
                  <a:pt x="26670" y="982980"/>
                  <a:pt x="62230" y="853440"/>
                </a:cubicBezTo>
                <a:cubicBezTo>
                  <a:pt x="97790" y="723900"/>
                  <a:pt x="167640" y="622300"/>
                  <a:pt x="214630" y="533400"/>
                </a:cubicBezTo>
                <a:cubicBezTo>
                  <a:pt x="261620" y="444500"/>
                  <a:pt x="304800" y="379730"/>
                  <a:pt x="321310" y="327660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9999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flipH="1">
            <a:off x="2086610" y="1234440"/>
            <a:ext cx="982980" cy="3849370"/>
          </a:xfrm>
          <a:custGeom>
            <a:avLst/>
            <a:gdLst>
              <a:gd name="connsiteX0" fmla="*/ 321310 w 982980"/>
              <a:gd name="connsiteY0" fmla="*/ 327660 h 3849370"/>
              <a:gd name="connsiteX1" fmla="*/ 313690 w 982980"/>
              <a:gd name="connsiteY1" fmla="*/ 220980 h 3849370"/>
              <a:gd name="connsiteX2" fmla="*/ 321310 w 982980"/>
              <a:gd name="connsiteY2" fmla="*/ 53340 h 3849370"/>
              <a:gd name="connsiteX3" fmla="*/ 367030 w 982980"/>
              <a:gd name="connsiteY3" fmla="*/ 7620 h 3849370"/>
              <a:gd name="connsiteX4" fmla="*/ 405130 w 982980"/>
              <a:gd name="connsiteY4" fmla="*/ 7620 h 3849370"/>
              <a:gd name="connsiteX5" fmla="*/ 481330 w 982980"/>
              <a:gd name="connsiteY5" fmla="*/ 38100 h 3849370"/>
              <a:gd name="connsiteX6" fmla="*/ 595630 w 982980"/>
              <a:gd name="connsiteY6" fmla="*/ 213360 h 3849370"/>
              <a:gd name="connsiteX7" fmla="*/ 603250 w 982980"/>
              <a:gd name="connsiteY7" fmla="*/ 396240 h 3849370"/>
              <a:gd name="connsiteX8" fmla="*/ 534670 w 982980"/>
              <a:gd name="connsiteY8" fmla="*/ 441960 h 3849370"/>
              <a:gd name="connsiteX9" fmla="*/ 443230 w 982980"/>
              <a:gd name="connsiteY9" fmla="*/ 449580 h 3849370"/>
              <a:gd name="connsiteX10" fmla="*/ 397510 w 982980"/>
              <a:gd name="connsiteY10" fmla="*/ 403860 h 3849370"/>
              <a:gd name="connsiteX11" fmla="*/ 367030 w 982980"/>
              <a:gd name="connsiteY11" fmla="*/ 464820 h 3849370"/>
              <a:gd name="connsiteX12" fmla="*/ 245110 w 982980"/>
              <a:gd name="connsiteY12" fmla="*/ 640080 h 3849370"/>
              <a:gd name="connsiteX13" fmla="*/ 100330 w 982980"/>
              <a:gd name="connsiteY13" fmla="*/ 1028700 h 3849370"/>
              <a:gd name="connsiteX14" fmla="*/ 85090 w 982980"/>
              <a:gd name="connsiteY14" fmla="*/ 1447800 h 3849370"/>
              <a:gd name="connsiteX15" fmla="*/ 130810 w 982980"/>
              <a:gd name="connsiteY15" fmla="*/ 1844040 h 3849370"/>
              <a:gd name="connsiteX16" fmla="*/ 207010 w 982980"/>
              <a:gd name="connsiteY16" fmla="*/ 2072640 h 3849370"/>
              <a:gd name="connsiteX17" fmla="*/ 527050 w 982980"/>
              <a:gd name="connsiteY17" fmla="*/ 2545080 h 3849370"/>
              <a:gd name="connsiteX18" fmla="*/ 610870 w 982980"/>
              <a:gd name="connsiteY18" fmla="*/ 2644140 h 3849370"/>
              <a:gd name="connsiteX19" fmla="*/ 831850 w 982980"/>
              <a:gd name="connsiteY19" fmla="*/ 3025140 h 3849370"/>
              <a:gd name="connsiteX20" fmla="*/ 923290 w 982980"/>
              <a:gd name="connsiteY20" fmla="*/ 3360420 h 3849370"/>
              <a:gd name="connsiteX21" fmla="*/ 976630 w 982980"/>
              <a:gd name="connsiteY21" fmla="*/ 3642360 h 3849370"/>
              <a:gd name="connsiteX22" fmla="*/ 961390 w 982980"/>
              <a:gd name="connsiteY22" fmla="*/ 3802380 h 3849370"/>
              <a:gd name="connsiteX23" fmla="*/ 892810 w 982980"/>
              <a:gd name="connsiteY23" fmla="*/ 3848100 h 3849370"/>
              <a:gd name="connsiteX24" fmla="*/ 824230 w 982980"/>
              <a:gd name="connsiteY24" fmla="*/ 3794760 h 3849370"/>
              <a:gd name="connsiteX25" fmla="*/ 816610 w 982980"/>
              <a:gd name="connsiteY25" fmla="*/ 3688080 h 3849370"/>
              <a:gd name="connsiteX26" fmla="*/ 869950 w 982980"/>
              <a:gd name="connsiteY26" fmla="*/ 3627120 h 3849370"/>
              <a:gd name="connsiteX27" fmla="*/ 869950 w 982980"/>
              <a:gd name="connsiteY27" fmla="*/ 3497580 h 3849370"/>
              <a:gd name="connsiteX28" fmla="*/ 770890 w 982980"/>
              <a:gd name="connsiteY28" fmla="*/ 3116580 h 3849370"/>
              <a:gd name="connsiteX29" fmla="*/ 496570 w 982980"/>
              <a:gd name="connsiteY29" fmla="*/ 2613660 h 3849370"/>
              <a:gd name="connsiteX30" fmla="*/ 176530 w 982980"/>
              <a:gd name="connsiteY30" fmla="*/ 2209800 h 3849370"/>
              <a:gd name="connsiteX31" fmla="*/ 54610 w 982980"/>
              <a:gd name="connsiteY31" fmla="*/ 1805940 h 3849370"/>
              <a:gd name="connsiteX32" fmla="*/ 1270 w 982980"/>
              <a:gd name="connsiteY32" fmla="*/ 1310640 h 3849370"/>
              <a:gd name="connsiteX33" fmla="*/ 62230 w 982980"/>
              <a:gd name="connsiteY33" fmla="*/ 853440 h 3849370"/>
              <a:gd name="connsiteX34" fmla="*/ 214630 w 982980"/>
              <a:gd name="connsiteY34" fmla="*/ 533400 h 3849370"/>
              <a:gd name="connsiteX35" fmla="*/ 321310 w 982980"/>
              <a:gd name="connsiteY35" fmla="*/ 327660 h 38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82980" h="3849370">
                <a:moveTo>
                  <a:pt x="321310" y="327660"/>
                </a:moveTo>
                <a:cubicBezTo>
                  <a:pt x="337820" y="275590"/>
                  <a:pt x="313690" y="266700"/>
                  <a:pt x="313690" y="220980"/>
                </a:cubicBezTo>
                <a:cubicBezTo>
                  <a:pt x="313690" y="175260"/>
                  <a:pt x="312420" y="88900"/>
                  <a:pt x="321310" y="53340"/>
                </a:cubicBezTo>
                <a:cubicBezTo>
                  <a:pt x="330200" y="17780"/>
                  <a:pt x="353060" y="15240"/>
                  <a:pt x="367030" y="7620"/>
                </a:cubicBezTo>
                <a:cubicBezTo>
                  <a:pt x="381000" y="0"/>
                  <a:pt x="386080" y="2540"/>
                  <a:pt x="405130" y="7620"/>
                </a:cubicBezTo>
                <a:cubicBezTo>
                  <a:pt x="424180" y="12700"/>
                  <a:pt x="449580" y="3810"/>
                  <a:pt x="481330" y="38100"/>
                </a:cubicBezTo>
                <a:cubicBezTo>
                  <a:pt x="513080" y="72390"/>
                  <a:pt x="575310" y="153670"/>
                  <a:pt x="595630" y="213360"/>
                </a:cubicBezTo>
                <a:cubicBezTo>
                  <a:pt x="615950" y="273050"/>
                  <a:pt x="613410" y="358140"/>
                  <a:pt x="603250" y="396240"/>
                </a:cubicBezTo>
                <a:cubicBezTo>
                  <a:pt x="593090" y="434340"/>
                  <a:pt x="561340" y="433070"/>
                  <a:pt x="534670" y="441960"/>
                </a:cubicBezTo>
                <a:cubicBezTo>
                  <a:pt x="508000" y="450850"/>
                  <a:pt x="466090" y="455930"/>
                  <a:pt x="443230" y="449580"/>
                </a:cubicBezTo>
                <a:cubicBezTo>
                  <a:pt x="420370" y="443230"/>
                  <a:pt x="410210" y="401320"/>
                  <a:pt x="397510" y="403860"/>
                </a:cubicBezTo>
                <a:cubicBezTo>
                  <a:pt x="384810" y="406400"/>
                  <a:pt x="392430" y="425450"/>
                  <a:pt x="367030" y="464820"/>
                </a:cubicBezTo>
                <a:cubicBezTo>
                  <a:pt x="341630" y="504190"/>
                  <a:pt x="289560" y="546100"/>
                  <a:pt x="245110" y="640080"/>
                </a:cubicBezTo>
                <a:cubicBezTo>
                  <a:pt x="200660" y="734060"/>
                  <a:pt x="127000" y="894080"/>
                  <a:pt x="100330" y="1028700"/>
                </a:cubicBezTo>
                <a:cubicBezTo>
                  <a:pt x="73660" y="1163320"/>
                  <a:pt x="80010" y="1311910"/>
                  <a:pt x="85090" y="1447800"/>
                </a:cubicBezTo>
                <a:cubicBezTo>
                  <a:pt x="90170" y="1583690"/>
                  <a:pt x="110490" y="1739900"/>
                  <a:pt x="130810" y="1844040"/>
                </a:cubicBezTo>
                <a:cubicBezTo>
                  <a:pt x="151130" y="1948180"/>
                  <a:pt x="140970" y="1955800"/>
                  <a:pt x="207010" y="2072640"/>
                </a:cubicBezTo>
                <a:cubicBezTo>
                  <a:pt x="273050" y="2189480"/>
                  <a:pt x="459740" y="2449830"/>
                  <a:pt x="527050" y="2545080"/>
                </a:cubicBezTo>
                <a:cubicBezTo>
                  <a:pt x="594360" y="2640330"/>
                  <a:pt x="560070" y="2564130"/>
                  <a:pt x="610870" y="2644140"/>
                </a:cubicBezTo>
                <a:cubicBezTo>
                  <a:pt x="661670" y="2724150"/>
                  <a:pt x="779780" y="2905760"/>
                  <a:pt x="831850" y="3025140"/>
                </a:cubicBezTo>
                <a:cubicBezTo>
                  <a:pt x="883920" y="3144520"/>
                  <a:pt x="899160" y="3257550"/>
                  <a:pt x="923290" y="3360420"/>
                </a:cubicBezTo>
                <a:cubicBezTo>
                  <a:pt x="947420" y="3463290"/>
                  <a:pt x="970280" y="3568700"/>
                  <a:pt x="976630" y="3642360"/>
                </a:cubicBezTo>
                <a:cubicBezTo>
                  <a:pt x="982980" y="3716020"/>
                  <a:pt x="975360" y="3768090"/>
                  <a:pt x="961390" y="3802380"/>
                </a:cubicBezTo>
                <a:cubicBezTo>
                  <a:pt x="947420" y="3836670"/>
                  <a:pt x="915670" y="3849370"/>
                  <a:pt x="892810" y="3848100"/>
                </a:cubicBezTo>
                <a:cubicBezTo>
                  <a:pt x="869950" y="3846830"/>
                  <a:pt x="836930" y="3821430"/>
                  <a:pt x="824230" y="3794760"/>
                </a:cubicBezTo>
                <a:cubicBezTo>
                  <a:pt x="811530" y="3768090"/>
                  <a:pt x="808990" y="3716020"/>
                  <a:pt x="816610" y="3688080"/>
                </a:cubicBezTo>
                <a:cubicBezTo>
                  <a:pt x="824230" y="3660140"/>
                  <a:pt x="861060" y="3658870"/>
                  <a:pt x="869950" y="3627120"/>
                </a:cubicBezTo>
                <a:cubicBezTo>
                  <a:pt x="878840" y="3595370"/>
                  <a:pt x="886460" y="3582670"/>
                  <a:pt x="869950" y="3497580"/>
                </a:cubicBezTo>
                <a:cubicBezTo>
                  <a:pt x="853440" y="3412490"/>
                  <a:pt x="833120" y="3263900"/>
                  <a:pt x="770890" y="3116580"/>
                </a:cubicBezTo>
                <a:cubicBezTo>
                  <a:pt x="708660" y="2969260"/>
                  <a:pt x="595630" y="2764790"/>
                  <a:pt x="496570" y="2613660"/>
                </a:cubicBezTo>
                <a:cubicBezTo>
                  <a:pt x="397510" y="2462530"/>
                  <a:pt x="250190" y="2344420"/>
                  <a:pt x="176530" y="2209800"/>
                </a:cubicBezTo>
                <a:cubicBezTo>
                  <a:pt x="102870" y="2075180"/>
                  <a:pt x="83820" y="1955800"/>
                  <a:pt x="54610" y="1805940"/>
                </a:cubicBezTo>
                <a:cubicBezTo>
                  <a:pt x="25400" y="1656080"/>
                  <a:pt x="0" y="1469390"/>
                  <a:pt x="1270" y="1310640"/>
                </a:cubicBezTo>
                <a:cubicBezTo>
                  <a:pt x="2540" y="1151890"/>
                  <a:pt x="26670" y="982980"/>
                  <a:pt x="62230" y="853440"/>
                </a:cubicBezTo>
                <a:cubicBezTo>
                  <a:pt x="97790" y="723900"/>
                  <a:pt x="167640" y="622300"/>
                  <a:pt x="214630" y="533400"/>
                </a:cubicBezTo>
                <a:cubicBezTo>
                  <a:pt x="261620" y="444500"/>
                  <a:pt x="304800" y="379730"/>
                  <a:pt x="321310" y="327660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9999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1554480" y="4215130"/>
            <a:ext cx="1109980" cy="1639570"/>
          </a:xfrm>
          <a:custGeom>
            <a:avLst/>
            <a:gdLst>
              <a:gd name="connsiteX0" fmla="*/ 350520 w 1109980"/>
              <a:gd name="connsiteY0" fmla="*/ 1576070 h 1639570"/>
              <a:gd name="connsiteX1" fmla="*/ 304800 w 1109980"/>
              <a:gd name="connsiteY1" fmla="*/ 1377950 h 1639570"/>
              <a:gd name="connsiteX2" fmla="*/ 236220 w 1109980"/>
              <a:gd name="connsiteY2" fmla="*/ 1210310 h 1639570"/>
              <a:gd name="connsiteX3" fmla="*/ 137160 w 1109980"/>
              <a:gd name="connsiteY3" fmla="*/ 1057910 h 1639570"/>
              <a:gd name="connsiteX4" fmla="*/ 68580 w 1109980"/>
              <a:gd name="connsiteY4" fmla="*/ 859790 h 1639570"/>
              <a:gd name="connsiteX5" fmla="*/ 0 w 1109980"/>
              <a:gd name="connsiteY5" fmla="*/ 539750 h 1639570"/>
              <a:gd name="connsiteX6" fmla="*/ 68580 w 1109980"/>
              <a:gd name="connsiteY6" fmla="*/ 257810 h 1639570"/>
              <a:gd name="connsiteX7" fmla="*/ 304800 w 1109980"/>
              <a:gd name="connsiteY7" fmla="*/ 67310 h 1639570"/>
              <a:gd name="connsiteX8" fmla="*/ 609600 w 1109980"/>
              <a:gd name="connsiteY8" fmla="*/ 6350 h 1639570"/>
              <a:gd name="connsiteX9" fmla="*/ 914400 w 1109980"/>
              <a:gd name="connsiteY9" fmla="*/ 105410 h 1639570"/>
              <a:gd name="connsiteX10" fmla="*/ 1074420 w 1109980"/>
              <a:gd name="connsiteY10" fmla="*/ 295910 h 1639570"/>
              <a:gd name="connsiteX11" fmla="*/ 1104900 w 1109980"/>
              <a:gd name="connsiteY11" fmla="*/ 615950 h 1639570"/>
              <a:gd name="connsiteX12" fmla="*/ 1043940 w 1109980"/>
              <a:gd name="connsiteY12" fmla="*/ 935990 h 1639570"/>
              <a:gd name="connsiteX13" fmla="*/ 937260 w 1109980"/>
              <a:gd name="connsiteY13" fmla="*/ 1111250 h 1639570"/>
              <a:gd name="connsiteX14" fmla="*/ 838200 w 1109980"/>
              <a:gd name="connsiteY14" fmla="*/ 1324610 h 1639570"/>
              <a:gd name="connsiteX15" fmla="*/ 769620 w 1109980"/>
              <a:gd name="connsiteY15" fmla="*/ 1553210 h 1639570"/>
              <a:gd name="connsiteX16" fmla="*/ 746760 w 1109980"/>
              <a:gd name="connsiteY16" fmla="*/ 1598930 h 1639570"/>
              <a:gd name="connsiteX17" fmla="*/ 586740 w 1109980"/>
              <a:gd name="connsiteY17" fmla="*/ 1637030 h 1639570"/>
              <a:gd name="connsiteX18" fmla="*/ 426720 w 1109980"/>
              <a:gd name="connsiteY18" fmla="*/ 1614170 h 1639570"/>
              <a:gd name="connsiteX19" fmla="*/ 350520 w 1109980"/>
              <a:gd name="connsiteY19" fmla="*/ 1576070 h 163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09980" h="1639570">
                <a:moveTo>
                  <a:pt x="350520" y="1576070"/>
                </a:moveTo>
                <a:cubicBezTo>
                  <a:pt x="330200" y="1536700"/>
                  <a:pt x="323850" y="1438910"/>
                  <a:pt x="304800" y="1377950"/>
                </a:cubicBezTo>
                <a:cubicBezTo>
                  <a:pt x="285750" y="1316990"/>
                  <a:pt x="264160" y="1263650"/>
                  <a:pt x="236220" y="1210310"/>
                </a:cubicBezTo>
                <a:cubicBezTo>
                  <a:pt x="208280" y="1156970"/>
                  <a:pt x="165100" y="1116330"/>
                  <a:pt x="137160" y="1057910"/>
                </a:cubicBezTo>
                <a:cubicBezTo>
                  <a:pt x="109220" y="999490"/>
                  <a:pt x="91440" y="946150"/>
                  <a:pt x="68580" y="859790"/>
                </a:cubicBezTo>
                <a:cubicBezTo>
                  <a:pt x="45720" y="773430"/>
                  <a:pt x="0" y="640080"/>
                  <a:pt x="0" y="539750"/>
                </a:cubicBezTo>
                <a:cubicBezTo>
                  <a:pt x="0" y="439420"/>
                  <a:pt x="17780" y="336550"/>
                  <a:pt x="68580" y="257810"/>
                </a:cubicBezTo>
                <a:cubicBezTo>
                  <a:pt x="119380" y="179070"/>
                  <a:pt x="214630" y="109220"/>
                  <a:pt x="304800" y="67310"/>
                </a:cubicBezTo>
                <a:cubicBezTo>
                  <a:pt x="394970" y="25400"/>
                  <a:pt x="508000" y="0"/>
                  <a:pt x="609600" y="6350"/>
                </a:cubicBezTo>
                <a:cubicBezTo>
                  <a:pt x="711200" y="12700"/>
                  <a:pt x="836930" y="57150"/>
                  <a:pt x="914400" y="105410"/>
                </a:cubicBezTo>
                <a:cubicBezTo>
                  <a:pt x="991870" y="153670"/>
                  <a:pt x="1042670" y="210820"/>
                  <a:pt x="1074420" y="295910"/>
                </a:cubicBezTo>
                <a:cubicBezTo>
                  <a:pt x="1106170" y="381000"/>
                  <a:pt x="1109980" y="509270"/>
                  <a:pt x="1104900" y="615950"/>
                </a:cubicBezTo>
                <a:cubicBezTo>
                  <a:pt x="1099820" y="722630"/>
                  <a:pt x="1071880" y="853440"/>
                  <a:pt x="1043940" y="935990"/>
                </a:cubicBezTo>
                <a:cubicBezTo>
                  <a:pt x="1016000" y="1018540"/>
                  <a:pt x="971550" y="1046480"/>
                  <a:pt x="937260" y="1111250"/>
                </a:cubicBezTo>
                <a:cubicBezTo>
                  <a:pt x="902970" y="1176020"/>
                  <a:pt x="866140" y="1250950"/>
                  <a:pt x="838200" y="1324610"/>
                </a:cubicBezTo>
                <a:cubicBezTo>
                  <a:pt x="810260" y="1398270"/>
                  <a:pt x="784860" y="1507490"/>
                  <a:pt x="769620" y="1553210"/>
                </a:cubicBezTo>
                <a:cubicBezTo>
                  <a:pt x="754380" y="1598930"/>
                  <a:pt x="777240" y="1584960"/>
                  <a:pt x="746760" y="1598930"/>
                </a:cubicBezTo>
                <a:cubicBezTo>
                  <a:pt x="716280" y="1612900"/>
                  <a:pt x="640080" y="1634490"/>
                  <a:pt x="586740" y="1637030"/>
                </a:cubicBezTo>
                <a:cubicBezTo>
                  <a:pt x="533400" y="1639570"/>
                  <a:pt x="466090" y="1628140"/>
                  <a:pt x="426720" y="1614170"/>
                </a:cubicBezTo>
                <a:cubicBezTo>
                  <a:pt x="387350" y="1600200"/>
                  <a:pt x="370840" y="1615440"/>
                  <a:pt x="350520" y="1576070"/>
                </a:cubicBezTo>
                <a:close/>
              </a:path>
            </a:pathLst>
          </a:custGeom>
          <a:noFill/>
          <a:ln w="3175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ыноска 2 27"/>
          <p:cNvSpPr/>
          <p:nvPr/>
        </p:nvSpPr>
        <p:spPr>
          <a:xfrm>
            <a:off x="0" y="2415540"/>
            <a:ext cx="914400" cy="266700"/>
          </a:xfrm>
          <a:prstGeom prst="borderCallout2">
            <a:avLst>
              <a:gd name="adj1" fmla="val -40493"/>
              <a:gd name="adj2" fmla="val 49621"/>
              <a:gd name="adj3" fmla="val -149317"/>
              <a:gd name="adj4" fmla="val 82651"/>
              <a:gd name="adj5" fmla="val -143382"/>
              <a:gd name="adj6" fmla="val 18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гонада</a:t>
            </a:r>
            <a:endParaRPr lang="ru-RU" sz="1800" dirty="0"/>
          </a:p>
        </p:txBody>
      </p:sp>
      <p:sp>
        <p:nvSpPr>
          <p:cNvPr id="29" name="Выноска 2 28"/>
          <p:cNvSpPr/>
          <p:nvPr/>
        </p:nvSpPr>
        <p:spPr>
          <a:xfrm>
            <a:off x="0" y="5943600"/>
            <a:ext cx="1859280" cy="609600"/>
          </a:xfrm>
          <a:prstGeom prst="borderCallout2">
            <a:avLst>
              <a:gd name="adj1" fmla="val 48078"/>
              <a:gd name="adj2" fmla="val 107955"/>
              <a:gd name="adj3" fmla="val 50683"/>
              <a:gd name="adj4" fmla="val 130151"/>
              <a:gd name="adj5" fmla="val -84275"/>
              <a:gd name="adj6" fmla="val 117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Урогенитальный</a:t>
            </a:r>
            <a:r>
              <a:rPr lang="ru-RU" sz="1600" dirty="0" smtClean="0"/>
              <a:t> синус</a:t>
            </a:r>
            <a:endParaRPr lang="ru-RU" sz="1600" dirty="0"/>
          </a:p>
        </p:txBody>
      </p:sp>
      <p:sp>
        <p:nvSpPr>
          <p:cNvPr id="30" name="Выноска 2 29"/>
          <p:cNvSpPr/>
          <p:nvPr/>
        </p:nvSpPr>
        <p:spPr>
          <a:xfrm>
            <a:off x="0" y="4533900"/>
            <a:ext cx="1356360" cy="518160"/>
          </a:xfrm>
          <a:prstGeom prst="borderCallout2">
            <a:avLst>
              <a:gd name="adj1" fmla="val -15157"/>
              <a:gd name="adj2" fmla="val 59079"/>
              <a:gd name="adj3" fmla="val -74317"/>
              <a:gd name="adj4" fmla="val 62735"/>
              <a:gd name="adj5" fmla="val -78393"/>
              <a:gd name="adj6" fmla="val 104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Вольфов</a:t>
            </a:r>
            <a:r>
              <a:rPr lang="ru-RU" sz="1600" dirty="0" smtClean="0"/>
              <a:t> проток</a:t>
            </a:r>
            <a:endParaRPr lang="ru-RU" sz="1600" dirty="0"/>
          </a:p>
        </p:txBody>
      </p:sp>
      <p:sp>
        <p:nvSpPr>
          <p:cNvPr id="31" name="Выноска 2 30"/>
          <p:cNvSpPr/>
          <p:nvPr/>
        </p:nvSpPr>
        <p:spPr>
          <a:xfrm>
            <a:off x="0" y="1188720"/>
            <a:ext cx="1371600" cy="236220"/>
          </a:xfrm>
          <a:prstGeom prst="borderCallout2">
            <a:avLst>
              <a:gd name="adj1" fmla="val 125497"/>
              <a:gd name="adj2" fmla="val 57135"/>
              <a:gd name="adj3" fmla="val 247458"/>
              <a:gd name="adj4" fmla="val 61844"/>
              <a:gd name="adj5" fmla="val 312500"/>
              <a:gd name="adj6" fmla="val 106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мезонефрос</a:t>
            </a:r>
            <a:endParaRPr lang="ru-RU" sz="1600" dirty="0"/>
          </a:p>
        </p:txBody>
      </p:sp>
      <p:sp>
        <p:nvSpPr>
          <p:cNvPr id="32" name="Выноска 2 31"/>
          <p:cNvSpPr/>
          <p:nvPr/>
        </p:nvSpPr>
        <p:spPr>
          <a:xfrm>
            <a:off x="0" y="426720"/>
            <a:ext cx="1234440" cy="609600"/>
          </a:xfrm>
          <a:prstGeom prst="borderCallout2">
            <a:avLst>
              <a:gd name="adj1" fmla="val 48078"/>
              <a:gd name="adj2" fmla="val 107955"/>
              <a:gd name="adj3" fmla="val 50683"/>
              <a:gd name="adj4" fmla="val 130151"/>
              <a:gd name="adj5" fmla="val 166975"/>
              <a:gd name="adj6" fmla="val 1266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Мюллеров</a:t>
            </a:r>
            <a:r>
              <a:rPr lang="ru-RU" sz="1600" dirty="0" smtClean="0"/>
              <a:t> проток</a:t>
            </a:r>
            <a:endParaRPr lang="ru-RU" sz="1600" dirty="0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H="1">
            <a:off x="2505075" y="1077913"/>
            <a:ext cx="1766888" cy="83820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2560638" y="1822450"/>
            <a:ext cx="2681287" cy="138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2522538" y="2006600"/>
            <a:ext cx="3281362" cy="1366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H="1">
            <a:off x="1236663" y="2189163"/>
            <a:ext cx="4294187" cy="9525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H="1">
            <a:off x="3055938" y="2179638"/>
            <a:ext cx="2452687" cy="776287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 flipH="1">
            <a:off x="2841625" y="3541713"/>
            <a:ext cx="2968625" cy="16351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 flipH="1">
            <a:off x="1479550" y="3544888"/>
            <a:ext cx="4359275" cy="5762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animBg="1"/>
      <p:bldP spid="53260" grpId="0" animBg="1"/>
      <p:bldP spid="532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657" y="725715"/>
            <a:ext cx="4572001" cy="5573486"/>
          </a:xfr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indent="20638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присутствии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дегидротестостерона</a:t>
            </a:r>
            <a:endParaRPr lang="ru-RU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 уретральных складок образуется мочеиспускательный канал,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губномошоночных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валиков образуется 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мошонка,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половой бугорок превращается в половой член.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251167" y="537028"/>
            <a:ext cx="3672115" cy="5842000"/>
            <a:chOff x="825371" y="661983"/>
            <a:chExt cx="2490107" cy="49405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5371" y="661983"/>
              <a:ext cx="2490107" cy="1805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 l="9243" r="2578"/>
            <a:stretch>
              <a:fillRect/>
            </a:stretch>
          </p:blipFill>
          <p:spPr bwMode="auto">
            <a:xfrm>
              <a:off x="827314" y="2452914"/>
              <a:ext cx="2481943" cy="314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4147"/>
            <a:ext cx="9144000" cy="1201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600" dirty="0" smtClean="0"/>
              <a:t>6 неделя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828800"/>
            <a:ext cx="9144000" cy="9849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8 неделя</a:t>
            </a:r>
            <a:endParaRPr lang="ru-RU" sz="1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4143"/>
            <a:ext cx="9144000" cy="1105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600" dirty="0" smtClean="0"/>
              <a:t>10 неделя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875964"/>
            <a:ext cx="9144000" cy="12828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12 неделя</a:t>
            </a:r>
            <a:endParaRPr lang="ru-RU" sz="1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181601"/>
            <a:ext cx="9144000" cy="83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600" dirty="0" smtClean="0"/>
              <a:t>14 неделя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025486"/>
            <a:ext cx="9144000" cy="8325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18 неделя</a:t>
            </a:r>
            <a:endParaRPr lang="ru-RU" sz="1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2129" y="95532"/>
            <a:ext cx="1937984" cy="40011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мужской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6562" y="47529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</a:rPr>
              <a:t>XY</a:t>
            </a:r>
            <a:endParaRPr lang="ru-RU" sz="2400" dirty="0"/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2761091" y="1349186"/>
            <a:ext cx="1483363" cy="670682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dirty="0" err="1"/>
              <a:t>тестис</a:t>
            </a:r>
            <a:endParaRPr lang="ru-RU" sz="28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3343702" y="832509"/>
            <a:ext cx="395785" cy="709688"/>
          </a:xfrm>
          <a:prstGeom prst="downArrow">
            <a:avLst/>
          </a:prstGeom>
          <a:solidFill>
            <a:srgbClr val="FF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3138985" y="885206"/>
            <a:ext cx="831566" cy="38403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66CC"/>
                </a:solidFill>
              </a:rPr>
              <a:t>ТДФ</a:t>
            </a:r>
            <a:endParaRPr lang="ru-RU" sz="2000" b="1" dirty="0">
              <a:solidFill>
                <a:srgbClr val="0066CC"/>
              </a:solidFill>
            </a:endParaRPr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2244752" y="1856430"/>
            <a:ext cx="1153541" cy="518282"/>
          </a:xfrm>
          <a:prstGeom prst="ellipse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400" dirty="0" smtClean="0"/>
              <a:t>клетки </a:t>
            </a:r>
          </a:p>
          <a:p>
            <a:pPr algn="ctr"/>
            <a:r>
              <a:rPr lang="ru-RU" sz="1400" dirty="0" err="1" smtClean="0"/>
              <a:t>Лейдига</a:t>
            </a:r>
            <a:endParaRPr lang="ru-RU" sz="1400" dirty="0"/>
          </a:p>
        </p:txBody>
      </p: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3693692" y="1831409"/>
            <a:ext cx="1153541" cy="518282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400" dirty="0" smtClean="0"/>
              <a:t>клетки </a:t>
            </a:r>
          </a:p>
          <a:p>
            <a:pPr algn="ctr"/>
            <a:r>
              <a:rPr lang="ru-RU" sz="1400" dirty="0" err="1" smtClean="0"/>
              <a:t>Сертоли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841843" y="2575930"/>
            <a:ext cx="1562669" cy="83099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CFF99"/>
                </a:solidFill>
              </a:rPr>
              <a:t>Регрессия </a:t>
            </a:r>
            <a:r>
              <a:rPr lang="ru-RU" sz="1600" dirty="0" err="1" smtClean="0">
                <a:solidFill>
                  <a:srgbClr val="CCFF99"/>
                </a:solidFill>
              </a:rPr>
              <a:t>Мюллеровых</a:t>
            </a:r>
            <a:r>
              <a:rPr lang="ru-RU" sz="1600" dirty="0" smtClean="0">
                <a:solidFill>
                  <a:srgbClr val="CCFF99"/>
                </a:solidFill>
              </a:rPr>
              <a:t> протоков</a:t>
            </a:r>
            <a:endParaRPr lang="ru-RU" sz="1600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4615218" y="1721890"/>
            <a:ext cx="477672" cy="925776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/>
              <a:t>ФИМП</a:t>
            </a:r>
            <a:endParaRPr lang="ru-RU" sz="1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094930" y="2562842"/>
            <a:ext cx="1317009" cy="584775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rgbClr val="CCFF99"/>
                </a:solidFill>
              </a:rPr>
              <a:t>Вольфов</a:t>
            </a:r>
            <a:r>
              <a:rPr lang="ru-RU" sz="1600" dirty="0" smtClean="0">
                <a:solidFill>
                  <a:srgbClr val="CCFF99"/>
                </a:solidFill>
              </a:rPr>
              <a:t> проток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46666" y="3461351"/>
            <a:ext cx="1910686" cy="1169551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CFF99"/>
                </a:solidFill>
              </a:rPr>
              <a:t>придаток яичка (эпидидимис)</a:t>
            </a:r>
          </a:p>
          <a:p>
            <a:pPr algn="ctr">
              <a:lnSpc>
                <a:spcPts val="14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CFF99"/>
                </a:solidFill>
              </a:rPr>
              <a:t> семявыносящий проток  </a:t>
            </a:r>
          </a:p>
          <a:p>
            <a:pPr algn="ctr">
              <a:lnSpc>
                <a:spcPts val="14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CFF99"/>
                </a:solidFill>
              </a:rPr>
              <a:t>семенной пузырек</a:t>
            </a:r>
          </a:p>
        </p:txBody>
      </p:sp>
      <p:sp>
        <p:nvSpPr>
          <p:cNvPr id="38" name="Двойная стрелка влево/вправо 37"/>
          <p:cNvSpPr/>
          <p:nvPr/>
        </p:nvSpPr>
        <p:spPr>
          <a:xfrm>
            <a:off x="3916907" y="5227093"/>
            <a:ext cx="2565780" cy="518615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уретральные складки</a:t>
            </a:r>
            <a:endParaRPr lang="ru-RU" sz="1600" dirty="0"/>
          </a:p>
        </p:txBody>
      </p:sp>
      <p:sp>
        <p:nvSpPr>
          <p:cNvPr id="39" name="Двойная стрелка влево/вправо 38"/>
          <p:cNvSpPr/>
          <p:nvPr/>
        </p:nvSpPr>
        <p:spPr>
          <a:xfrm>
            <a:off x="3671248" y="5638800"/>
            <a:ext cx="2947916" cy="518615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губномошоночные</a:t>
            </a:r>
            <a:r>
              <a:rPr lang="ru-RU" sz="1600" dirty="0" smtClean="0"/>
              <a:t> валики</a:t>
            </a:r>
          </a:p>
        </p:txBody>
      </p:sp>
      <p:sp>
        <p:nvSpPr>
          <p:cNvPr id="40" name="Двойная стрелка влево/вправо 39"/>
          <p:cNvSpPr/>
          <p:nvPr/>
        </p:nvSpPr>
        <p:spPr>
          <a:xfrm>
            <a:off x="3903259" y="6023212"/>
            <a:ext cx="2552131" cy="518615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половой бугорок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333767" y="6186459"/>
            <a:ext cx="1560393" cy="214341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dirty="0" smtClean="0"/>
              <a:t>половой член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320118" y="5779300"/>
            <a:ext cx="1357952" cy="266657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dirty="0" smtClean="0"/>
              <a:t>мошонка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746912" y="5227094"/>
            <a:ext cx="2179091" cy="477672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ts val="1500"/>
              </a:lnSpc>
            </a:pPr>
            <a:r>
              <a:rPr lang="ru-RU" sz="1600" dirty="0" smtClean="0"/>
              <a:t>мочеиспускательный </a:t>
            </a:r>
          </a:p>
          <a:p>
            <a:pPr algn="ctr"/>
            <a:r>
              <a:rPr lang="ru-RU" sz="1600" dirty="0" smtClean="0"/>
              <a:t>канал </a:t>
            </a:r>
          </a:p>
        </p:txBody>
      </p:sp>
      <p:sp>
        <p:nvSpPr>
          <p:cNvPr id="53" name="Стрелка вправо 52"/>
          <p:cNvSpPr/>
          <p:nvPr/>
        </p:nvSpPr>
        <p:spPr>
          <a:xfrm rot="16200000" flipH="1">
            <a:off x="2739478" y="4131553"/>
            <a:ext cx="1719621" cy="607941"/>
          </a:xfrm>
          <a:prstGeom prst="rightArrow">
            <a:avLst/>
          </a:prstGeom>
          <a:solidFill>
            <a:srgbClr val="FF99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ru-RU" sz="1600" b="1" dirty="0" smtClean="0"/>
              <a:t>ДГТ</a:t>
            </a:r>
            <a:endParaRPr lang="ru-RU" sz="1600" b="1" dirty="0"/>
          </a:p>
        </p:txBody>
      </p:sp>
      <p:sp>
        <p:nvSpPr>
          <p:cNvPr id="35" name="Стрелка вниз 34"/>
          <p:cNvSpPr/>
          <p:nvPr/>
        </p:nvSpPr>
        <p:spPr>
          <a:xfrm>
            <a:off x="3166282" y="2092627"/>
            <a:ext cx="614149" cy="1605915"/>
          </a:xfrm>
          <a:prstGeom prst="downArrow">
            <a:avLst/>
          </a:prstGeom>
          <a:solidFill>
            <a:srgbClr val="FF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95250" algn="r"/>
            <a:r>
              <a:rPr lang="ru-RU" sz="1600" b="1" dirty="0" smtClean="0"/>
              <a:t>тестостерон</a:t>
            </a:r>
            <a:endParaRPr lang="ru-RU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1066802" y="998564"/>
            <a:ext cx="146031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Гонадный</a:t>
            </a:r>
            <a:r>
              <a:rPr lang="ru-RU" sz="1600" dirty="0" smtClean="0"/>
              <a:t>  пол</a:t>
            </a:r>
            <a:endParaRPr lang="ru-RU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341192" y="1924336"/>
            <a:ext cx="182880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Фенотипический пол</a:t>
            </a:r>
            <a:endParaRPr lang="ru-RU" sz="1600" dirty="0"/>
          </a:p>
        </p:txBody>
      </p:sp>
      <p:sp>
        <p:nvSpPr>
          <p:cNvPr id="54" name="Стрелка вниз 53"/>
          <p:cNvSpPr/>
          <p:nvPr/>
        </p:nvSpPr>
        <p:spPr>
          <a:xfrm>
            <a:off x="1735542" y="2954711"/>
            <a:ext cx="614149" cy="566412"/>
          </a:xfrm>
          <a:prstGeom prst="downArrow">
            <a:avLst/>
          </a:prstGeom>
          <a:solidFill>
            <a:srgbClr val="FF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95250" algn="r"/>
            <a:endParaRPr lang="ru-RU" sz="16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269" y="0"/>
            <a:ext cx="1963009" cy="5847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Оплодотворение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26591" y="191068"/>
            <a:ext cx="146031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Генетический пол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/>
      <p:bldP spid="15" grpId="0" animBg="1"/>
      <p:bldP spid="17" grpId="0" animBg="1"/>
      <p:bldP spid="19" grpId="0" animBg="1"/>
      <p:bldP spid="20" grpId="0" animBg="1"/>
      <p:bldP spid="21" grpId="0" animBg="1"/>
      <p:bldP spid="24" grpId="0" animBg="1"/>
      <p:bldP spid="23" grpId="0" animBg="1"/>
      <p:bldP spid="25" grpId="0" animBg="1"/>
      <p:bldP spid="26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3" grpId="0" animBg="1"/>
      <p:bldP spid="35" grpId="0" animBg="1"/>
      <p:bldP spid="57" grpId="0" animBg="1"/>
      <p:bldP spid="58" grpId="0" animBg="1"/>
      <p:bldP spid="54" grpId="0" animBg="1"/>
      <p:bldP spid="59" grpId="0" animBg="1"/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0066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344930" y="2134870"/>
            <a:ext cx="1516380" cy="2885440"/>
          </a:xfrm>
          <a:custGeom>
            <a:avLst/>
            <a:gdLst>
              <a:gd name="connsiteX0" fmla="*/ 95250 w 1516380"/>
              <a:gd name="connsiteY0" fmla="*/ 67310 h 2885440"/>
              <a:gd name="connsiteX1" fmla="*/ 49530 w 1516380"/>
              <a:gd name="connsiteY1" fmla="*/ 478790 h 2885440"/>
              <a:gd name="connsiteX2" fmla="*/ 3810 w 1516380"/>
              <a:gd name="connsiteY2" fmla="*/ 1202690 h 2885440"/>
              <a:gd name="connsiteX3" fmla="*/ 26670 w 1516380"/>
              <a:gd name="connsiteY3" fmla="*/ 1850390 h 2885440"/>
              <a:gd name="connsiteX4" fmla="*/ 87630 w 1516380"/>
              <a:gd name="connsiteY4" fmla="*/ 2269490 h 2885440"/>
              <a:gd name="connsiteX5" fmla="*/ 217170 w 1516380"/>
              <a:gd name="connsiteY5" fmla="*/ 2604770 h 2885440"/>
              <a:gd name="connsiteX6" fmla="*/ 422910 w 1516380"/>
              <a:gd name="connsiteY6" fmla="*/ 2825750 h 2885440"/>
              <a:gd name="connsiteX7" fmla="*/ 605790 w 1516380"/>
              <a:gd name="connsiteY7" fmla="*/ 2871470 h 2885440"/>
              <a:gd name="connsiteX8" fmla="*/ 918210 w 1516380"/>
              <a:gd name="connsiteY8" fmla="*/ 2871470 h 2885440"/>
              <a:gd name="connsiteX9" fmla="*/ 1154430 w 1516380"/>
              <a:gd name="connsiteY9" fmla="*/ 2787650 h 2885440"/>
              <a:gd name="connsiteX10" fmla="*/ 1322070 w 1516380"/>
              <a:gd name="connsiteY10" fmla="*/ 2566670 h 2885440"/>
              <a:gd name="connsiteX11" fmla="*/ 1436370 w 1516380"/>
              <a:gd name="connsiteY11" fmla="*/ 2208530 h 2885440"/>
              <a:gd name="connsiteX12" fmla="*/ 1504950 w 1516380"/>
              <a:gd name="connsiteY12" fmla="*/ 1743710 h 2885440"/>
              <a:gd name="connsiteX13" fmla="*/ 1504950 w 1516380"/>
              <a:gd name="connsiteY13" fmla="*/ 1164590 h 2885440"/>
              <a:gd name="connsiteX14" fmla="*/ 1451610 w 1516380"/>
              <a:gd name="connsiteY14" fmla="*/ 334010 h 2885440"/>
              <a:gd name="connsiteX15" fmla="*/ 1413510 w 1516380"/>
              <a:gd name="connsiteY15" fmla="*/ 59690 h 2885440"/>
              <a:gd name="connsiteX16" fmla="*/ 1329690 w 1516380"/>
              <a:gd name="connsiteY16" fmla="*/ 59690 h 2885440"/>
              <a:gd name="connsiteX17" fmla="*/ 1352550 w 1516380"/>
              <a:gd name="connsiteY17" fmla="*/ 227330 h 2885440"/>
              <a:gd name="connsiteX18" fmla="*/ 1413510 w 1516380"/>
              <a:gd name="connsiteY18" fmla="*/ 996950 h 2885440"/>
              <a:gd name="connsiteX19" fmla="*/ 1421130 w 1516380"/>
              <a:gd name="connsiteY19" fmla="*/ 1324610 h 2885440"/>
              <a:gd name="connsiteX20" fmla="*/ 1405890 w 1516380"/>
              <a:gd name="connsiteY20" fmla="*/ 1858010 h 2885440"/>
              <a:gd name="connsiteX21" fmla="*/ 1367790 w 1516380"/>
              <a:gd name="connsiteY21" fmla="*/ 2124710 h 2885440"/>
              <a:gd name="connsiteX22" fmla="*/ 1276350 w 1516380"/>
              <a:gd name="connsiteY22" fmla="*/ 2467610 h 2885440"/>
              <a:gd name="connsiteX23" fmla="*/ 1085850 w 1516380"/>
              <a:gd name="connsiteY23" fmla="*/ 2696210 h 2885440"/>
              <a:gd name="connsiteX24" fmla="*/ 857250 w 1516380"/>
              <a:gd name="connsiteY24" fmla="*/ 2757170 h 2885440"/>
              <a:gd name="connsiteX25" fmla="*/ 598170 w 1516380"/>
              <a:gd name="connsiteY25" fmla="*/ 2757170 h 2885440"/>
              <a:gd name="connsiteX26" fmla="*/ 407670 w 1516380"/>
              <a:gd name="connsiteY26" fmla="*/ 2680970 h 2885440"/>
              <a:gd name="connsiteX27" fmla="*/ 232410 w 1516380"/>
              <a:gd name="connsiteY27" fmla="*/ 2437130 h 2885440"/>
              <a:gd name="connsiteX28" fmla="*/ 133350 w 1516380"/>
              <a:gd name="connsiteY28" fmla="*/ 2101850 h 2885440"/>
              <a:gd name="connsiteX29" fmla="*/ 95250 w 1516380"/>
              <a:gd name="connsiteY29" fmla="*/ 1675130 h 2885440"/>
              <a:gd name="connsiteX30" fmla="*/ 80010 w 1516380"/>
              <a:gd name="connsiteY30" fmla="*/ 1271270 h 2885440"/>
              <a:gd name="connsiteX31" fmla="*/ 118110 w 1516380"/>
              <a:gd name="connsiteY31" fmla="*/ 570230 h 2885440"/>
              <a:gd name="connsiteX32" fmla="*/ 179070 w 1516380"/>
              <a:gd name="connsiteY32" fmla="*/ 82550 h 2885440"/>
              <a:gd name="connsiteX33" fmla="*/ 95250 w 1516380"/>
              <a:gd name="connsiteY33" fmla="*/ 67310 h 288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16380" h="2885440">
                <a:moveTo>
                  <a:pt x="95250" y="67310"/>
                </a:moveTo>
                <a:cubicBezTo>
                  <a:pt x="73660" y="133350"/>
                  <a:pt x="64770" y="289560"/>
                  <a:pt x="49530" y="478790"/>
                </a:cubicBezTo>
                <a:cubicBezTo>
                  <a:pt x="34290" y="668020"/>
                  <a:pt x="7620" y="974090"/>
                  <a:pt x="3810" y="1202690"/>
                </a:cubicBezTo>
                <a:cubicBezTo>
                  <a:pt x="0" y="1431290"/>
                  <a:pt x="12700" y="1672590"/>
                  <a:pt x="26670" y="1850390"/>
                </a:cubicBezTo>
                <a:cubicBezTo>
                  <a:pt x="40640" y="2028190"/>
                  <a:pt x="55880" y="2143760"/>
                  <a:pt x="87630" y="2269490"/>
                </a:cubicBezTo>
                <a:cubicBezTo>
                  <a:pt x="119380" y="2395220"/>
                  <a:pt x="161290" y="2512060"/>
                  <a:pt x="217170" y="2604770"/>
                </a:cubicBezTo>
                <a:cubicBezTo>
                  <a:pt x="273050" y="2697480"/>
                  <a:pt x="358140" y="2781300"/>
                  <a:pt x="422910" y="2825750"/>
                </a:cubicBezTo>
                <a:cubicBezTo>
                  <a:pt x="487680" y="2870200"/>
                  <a:pt x="523240" y="2863850"/>
                  <a:pt x="605790" y="2871470"/>
                </a:cubicBezTo>
                <a:cubicBezTo>
                  <a:pt x="688340" y="2879090"/>
                  <a:pt x="826770" y="2885440"/>
                  <a:pt x="918210" y="2871470"/>
                </a:cubicBezTo>
                <a:cubicBezTo>
                  <a:pt x="1009650" y="2857500"/>
                  <a:pt x="1087120" y="2838450"/>
                  <a:pt x="1154430" y="2787650"/>
                </a:cubicBezTo>
                <a:cubicBezTo>
                  <a:pt x="1221740" y="2736850"/>
                  <a:pt x="1275080" y="2663190"/>
                  <a:pt x="1322070" y="2566670"/>
                </a:cubicBezTo>
                <a:cubicBezTo>
                  <a:pt x="1369060" y="2470150"/>
                  <a:pt x="1405890" y="2345690"/>
                  <a:pt x="1436370" y="2208530"/>
                </a:cubicBezTo>
                <a:cubicBezTo>
                  <a:pt x="1466850" y="2071370"/>
                  <a:pt x="1493520" y="1917700"/>
                  <a:pt x="1504950" y="1743710"/>
                </a:cubicBezTo>
                <a:cubicBezTo>
                  <a:pt x="1516380" y="1569720"/>
                  <a:pt x="1513840" y="1399540"/>
                  <a:pt x="1504950" y="1164590"/>
                </a:cubicBezTo>
                <a:cubicBezTo>
                  <a:pt x="1496060" y="929640"/>
                  <a:pt x="1466850" y="518160"/>
                  <a:pt x="1451610" y="334010"/>
                </a:cubicBezTo>
                <a:cubicBezTo>
                  <a:pt x="1436370" y="149860"/>
                  <a:pt x="1433830" y="105410"/>
                  <a:pt x="1413510" y="59690"/>
                </a:cubicBezTo>
                <a:cubicBezTo>
                  <a:pt x="1393190" y="13970"/>
                  <a:pt x="1339850" y="31750"/>
                  <a:pt x="1329690" y="59690"/>
                </a:cubicBezTo>
                <a:cubicBezTo>
                  <a:pt x="1319530" y="87630"/>
                  <a:pt x="1338580" y="71120"/>
                  <a:pt x="1352550" y="227330"/>
                </a:cubicBezTo>
                <a:cubicBezTo>
                  <a:pt x="1366520" y="383540"/>
                  <a:pt x="1402080" y="814070"/>
                  <a:pt x="1413510" y="996950"/>
                </a:cubicBezTo>
                <a:cubicBezTo>
                  <a:pt x="1424940" y="1179830"/>
                  <a:pt x="1422400" y="1181100"/>
                  <a:pt x="1421130" y="1324610"/>
                </a:cubicBezTo>
                <a:cubicBezTo>
                  <a:pt x="1419860" y="1468120"/>
                  <a:pt x="1414780" y="1724660"/>
                  <a:pt x="1405890" y="1858010"/>
                </a:cubicBezTo>
                <a:cubicBezTo>
                  <a:pt x="1397000" y="1991360"/>
                  <a:pt x="1389380" y="2023110"/>
                  <a:pt x="1367790" y="2124710"/>
                </a:cubicBezTo>
                <a:cubicBezTo>
                  <a:pt x="1346200" y="2226310"/>
                  <a:pt x="1323340" y="2372360"/>
                  <a:pt x="1276350" y="2467610"/>
                </a:cubicBezTo>
                <a:cubicBezTo>
                  <a:pt x="1229360" y="2562860"/>
                  <a:pt x="1155700" y="2647950"/>
                  <a:pt x="1085850" y="2696210"/>
                </a:cubicBezTo>
                <a:cubicBezTo>
                  <a:pt x="1016000" y="2744470"/>
                  <a:pt x="938530" y="2747010"/>
                  <a:pt x="857250" y="2757170"/>
                </a:cubicBezTo>
                <a:cubicBezTo>
                  <a:pt x="775970" y="2767330"/>
                  <a:pt x="673100" y="2769870"/>
                  <a:pt x="598170" y="2757170"/>
                </a:cubicBezTo>
                <a:cubicBezTo>
                  <a:pt x="523240" y="2744470"/>
                  <a:pt x="468630" y="2734310"/>
                  <a:pt x="407670" y="2680970"/>
                </a:cubicBezTo>
                <a:cubicBezTo>
                  <a:pt x="346710" y="2627630"/>
                  <a:pt x="278130" y="2533650"/>
                  <a:pt x="232410" y="2437130"/>
                </a:cubicBezTo>
                <a:cubicBezTo>
                  <a:pt x="186690" y="2340610"/>
                  <a:pt x="156210" y="2228850"/>
                  <a:pt x="133350" y="2101850"/>
                </a:cubicBezTo>
                <a:cubicBezTo>
                  <a:pt x="110490" y="1974850"/>
                  <a:pt x="104140" y="1813560"/>
                  <a:pt x="95250" y="1675130"/>
                </a:cubicBezTo>
                <a:cubicBezTo>
                  <a:pt x="86360" y="1536700"/>
                  <a:pt x="76200" y="1455420"/>
                  <a:pt x="80010" y="1271270"/>
                </a:cubicBezTo>
                <a:cubicBezTo>
                  <a:pt x="83820" y="1087120"/>
                  <a:pt x="101600" y="768350"/>
                  <a:pt x="118110" y="570230"/>
                </a:cubicBezTo>
                <a:cubicBezTo>
                  <a:pt x="134620" y="372110"/>
                  <a:pt x="184150" y="165100"/>
                  <a:pt x="179070" y="82550"/>
                </a:cubicBezTo>
                <a:cubicBezTo>
                  <a:pt x="173990" y="0"/>
                  <a:pt x="116840" y="1270"/>
                  <a:pt x="95250" y="6731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518847">
            <a:off x="1406069" y="1685914"/>
            <a:ext cx="268330" cy="5348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518847">
            <a:off x="1607820" y="1752600"/>
            <a:ext cx="205740" cy="46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21081153" flipH="1">
            <a:off x="2541448" y="1678293"/>
            <a:ext cx="268330" cy="5348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21081153" flipH="1">
            <a:off x="2400300" y="1760219"/>
            <a:ext cx="205740" cy="46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126490" y="1242060"/>
            <a:ext cx="982980" cy="3849370"/>
          </a:xfrm>
          <a:custGeom>
            <a:avLst/>
            <a:gdLst>
              <a:gd name="connsiteX0" fmla="*/ 321310 w 982980"/>
              <a:gd name="connsiteY0" fmla="*/ 327660 h 3849370"/>
              <a:gd name="connsiteX1" fmla="*/ 313690 w 982980"/>
              <a:gd name="connsiteY1" fmla="*/ 220980 h 3849370"/>
              <a:gd name="connsiteX2" fmla="*/ 321310 w 982980"/>
              <a:gd name="connsiteY2" fmla="*/ 53340 h 3849370"/>
              <a:gd name="connsiteX3" fmla="*/ 367030 w 982980"/>
              <a:gd name="connsiteY3" fmla="*/ 7620 h 3849370"/>
              <a:gd name="connsiteX4" fmla="*/ 405130 w 982980"/>
              <a:gd name="connsiteY4" fmla="*/ 7620 h 3849370"/>
              <a:gd name="connsiteX5" fmla="*/ 481330 w 982980"/>
              <a:gd name="connsiteY5" fmla="*/ 38100 h 3849370"/>
              <a:gd name="connsiteX6" fmla="*/ 595630 w 982980"/>
              <a:gd name="connsiteY6" fmla="*/ 213360 h 3849370"/>
              <a:gd name="connsiteX7" fmla="*/ 603250 w 982980"/>
              <a:gd name="connsiteY7" fmla="*/ 396240 h 3849370"/>
              <a:gd name="connsiteX8" fmla="*/ 534670 w 982980"/>
              <a:gd name="connsiteY8" fmla="*/ 441960 h 3849370"/>
              <a:gd name="connsiteX9" fmla="*/ 443230 w 982980"/>
              <a:gd name="connsiteY9" fmla="*/ 449580 h 3849370"/>
              <a:gd name="connsiteX10" fmla="*/ 397510 w 982980"/>
              <a:gd name="connsiteY10" fmla="*/ 403860 h 3849370"/>
              <a:gd name="connsiteX11" fmla="*/ 367030 w 982980"/>
              <a:gd name="connsiteY11" fmla="*/ 464820 h 3849370"/>
              <a:gd name="connsiteX12" fmla="*/ 245110 w 982980"/>
              <a:gd name="connsiteY12" fmla="*/ 640080 h 3849370"/>
              <a:gd name="connsiteX13" fmla="*/ 100330 w 982980"/>
              <a:gd name="connsiteY13" fmla="*/ 1028700 h 3849370"/>
              <a:gd name="connsiteX14" fmla="*/ 85090 w 982980"/>
              <a:gd name="connsiteY14" fmla="*/ 1447800 h 3849370"/>
              <a:gd name="connsiteX15" fmla="*/ 130810 w 982980"/>
              <a:gd name="connsiteY15" fmla="*/ 1844040 h 3849370"/>
              <a:gd name="connsiteX16" fmla="*/ 207010 w 982980"/>
              <a:gd name="connsiteY16" fmla="*/ 2072640 h 3849370"/>
              <a:gd name="connsiteX17" fmla="*/ 527050 w 982980"/>
              <a:gd name="connsiteY17" fmla="*/ 2545080 h 3849370"/>
              <a:gd name="connsiteX18" fmla="*/ 610870 w 982980"/>
              <a:gd name="connsiteY18" fmla="*/ 2644140 h 3849370"/>
              <a:gd name="connsiteX19" fmla="*/ 831850 w 982980"/>
              <a:gd name="connsiteY19" fmla="*/ 3025140 h 3849370"/>
              <a:gd name="connsiteX20" fmla="*/ 923290 w 982980"/>
              <a:gd name="connsiteY20" fmla="*/ 3360420 h 3849370"/>
              <a:gd name="connsiteX21" fmla="*/ 976630 w 982980"/>
              <a:gd name="connsiteY21" fmla="*/ 3642360 h 3849370"/>
              <a:gd name="connsiteX22" fmla="*/ 961390 w 982980"/>
              <a:gd name="connsiteY22" fmla="*/ 3802380 h 3849370"/>
              <a:gd name="connsiteX23" fmla="*/ 892810 w 982980"/>
              <a:gd name="connsiteY23" fmla="*/ 3848100 h 3849370"/>
              <a:gd name="connsiteX24" fmla="*/ 824230 w 982980"/>
              <a:gd name="connsiteY24" fmla="*/ 3794760 h 3849370"/>
              <a:gd name="connsiteX25" fmla="*/ 816610 w 982980"/>
              <a:gd name="connsiteY25" fmla="*/ 3688080 h 3849370"/>
              <a:gd name="connsiteX26" fmla="*/ 869950 w 982980"/>
              <a:gd name="connsiteY26" fmla="*/ 3627120 h 3849370"/>
              <a:gd name="connsiteX27" fmla="*/ 869950 w 982980"/>
              <a:gd name="connsiteY27" fmla="*/ 3497580 h 3849370"/>
              <a:gd name="connsiteX28" fmla="*/ 770890 w 982980"/>
              <a:gd name="connsiteY28" fmla="*/ 3116580 h 3849370"/>
              <a:gd name="connsiteX29" fmla="*/ 496570 w 982980"/>
              <a:gd name="connsiteY29" fmla="*/ 2613660 h 3849370"/>
              <a:gd name="connsiteX30" fmla="*/ 176530 w 982980"/>
              <a:gd name="connsiteY30" fmla="*/ 2209800 h 3849370"/>
              <a:gd name="connsiteX31" fmla="*/ 54610 w 982980"/>
              <a:gd name="connsiteY31" fmla="*/ 1805940 h 3849370"/>
              <a:gd name="connsiteX32" fmla="*/ 1270 w 982980"/>
              <a:gd name="connsiteY32" fmla="*/ 1310640 h 3849370"/>
              <a:gd name="connsiteX33" fmla="*/ 62230 w 982980"/>
              <a:gd name="connsiteY33" fmla="*/ 853440 h 3849370"/>
              <a:gd name="connsiteX34" fmla="*/ 214630 w 982980"/>
              <a:gd name="connsiteY34" fmla="*/ 533400 h 3849370"/>
              <a:gd name="connsiteX35" fmla="*/ 321310 w 982980"/>
              <a:gd name="connsiteY35" fmla="*/ 327660 h 38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82980" h="3849370">
                <a:moveTo>
                  <a:pt x="321310" y="327660"/>
                </a:moveTo>
                <a:cubicBezTo>
                  <a:pt x="337820" y="275590"/>
                  <a:pt x="313690" y="266700"/>
                  <a:pt x="313690" y="220980"/>
                </a:cubicBezTo>
                <a:cubicBezTo>
                  <a:pt x="313690" y="175260"/>
                  <a:pt x="312420" y="88900"/>
                  <a:pt x="321310" y="53340"/>
                </a:cubicBezTo>
                <a:cubicBezTo>
                  <a:pt x="330200" y="17780"/>
                  <a:pt x="353060" y="15240"/>
                  <a:pt x="367030" y="7620"/>
                </a:cubicBezTo>
                <a:cubicBezTo>
                  <a:pt x="381000" y="0"/>
                  <a:pt x="386080" y="2540"/>
                  <a:pt x="405130" y="7620"/>
                </a:cubicBezTo>
                <a:cubicBezTo>
                  <a:pt x="424180" y="12700"/>
                  <a:pt x="449580" y="3810"/>
                  <a:pt x="481330" y="38100"/>
                </a:cubicBezTo>
                <a:cubicBezTo>
                  <a:pt x="513080" y="72390"/>
                  <a:pt x="575310" y="153670"/>
                  <a:pt x="595630" y="213360"/>
                </a:cubicBezTo>
                <a:cubicBezTo>
                  <a:pt x="615950" y="273050"/>
                  <a:pt x="613410" y="358140"/>
                  <a:pt x="603250" y="396240"/>
                </a:cubicBezTo>
                <a:cubicBezTo>
                  <a:pt x="593090" y="434340"/>
                  <a:pt x="561340" y="433070"/>
                  <a:pt x="534670" y="441960"/>
                </a:cubicBezTo>
                <a:cubicBezTo>
                  <a:pt x="508000" y="450850"/>
                  <a:pt x="466090" y="455930"/>
                  <a:pt x="443230" y="449580"/>
                </a:cubicBezTo>
                <a:cubicBezTo>
                  <a:pt x="420370" y="443230"/>
                  <a:pt x="410210" y="401320"/>
                  <a:pt x="397510" y="403860"/>
                </a:cubicBezTo>
                <a:cubicBezTo>
                  <a:pt x="384810" y="406400"/>
                  <a:pt x="392430" y="425450"/>
                  <a:pt x="367030" y="464820"/>
                </a:cubicBezTo>
                <a:cubicBezTo>
                  <a:pt x="341630" y="504190"/>
                  <a:pt x="289560" y="546100"/>
                  <a:pt x="245110" y="640080"/>
                </a:cubicBezTo>
                <a:cubicBezTo>
                  <a:pt x="200660" y="734060"/>
                  <a:pt x="127000" y="894080"/>
                  <a:pt x="100330" y="1028700"/>
                </a:cubicBezTo>
                <a:cubicBezTo>
                  <a:pt x="73660" y="1163320"/>
                  <a:pt x="80010" y="1311910"/>
                  <a:pt x="85090" y="1447800"/>
                </a:cubicBezTo>
                <a:cubicBezTo>
                  <a:pt x="90170" y="1583690"/>
                  <a:pt x="110490" y="1739900"/>
                  <a:pt x="130810" y="1844040"/>
                </a:cubicBezTo>
                <a:cubicBezTo>
                  <a:pt x="151130" y="1948180"/>
                  <a:pt x="140970" y="1955800"/>
                  <a:pt x="207010" y="2072640"/>
                </a:cubicBezTo>
                <a:cubicBezTo>
                  <a:pt x="273050" y="2189480"/>
                  <a:pt x="459740" y="2449830"/>
                  <a:pt x="527050" y="2545080"/>
                </a:cubicBezTo>
                <a:cubicBezTo>
                  <a:pt x="594360" y="2640330"/>
                  <a:pt x="560070" y="2564130"/>
                  <a:pt x="610870" y="2644140"/>
                </a:cubicBezTo>
                <a:cubicBezTo>
                  <a:pt x="661670" y="2724150"/>
                  <a:pt x="779780" y="2905760"/>
                  <a:pt x="831850" y="3025140"/>
                </a:cubicBezTo>
                <a:cubicBezTo>
                  <a:pt x="883920" y="3144520"/>
                  <a:pt x="899160" y="3257550"/>
                  <a:pt x="923290" y="3360420"/>
                </a:cubicBezTo>
                <a:cubicBezTo>
                  <a:pt x="947420" y="3463290"/>
                  <a:pt x="970280" y="3568700"/>
                  <a:pt x="976630" y="3642360"/>
                </a:cubicBezTo>
                <a:cubicBezTo>
                  <a:pt x="982980" y="3716020"/>
                  <a:pt x="975360" y="3768090"/>
                  <a:pt x="961390" y="3802380"/>
                </a:cubicBezTo>
                <a:cubicBezTo>
                  <a:pt x="947420" y="3836670"/>
                  <a:pt x="915670" y="3849370"/>
                  <a:pt x="892810" y="3848100"/>
                </a:cubicBezTo>
                <a:cubicBezTo>
                  <a:pt x="869950" y="3846830"/>
                  <a:pt x="836930" y="3821430"/>
                  <a:pt x="824230" y="3794760"/>
                </a:cubicBezTo>
                <a:cubicBezTo>
                  <a:pt x="811530" y="3768090"/>
                  <a:pt x="808990" y="3716020"/>
                  <a:pt x="816610" y="3688080"/>
                </a:cubicBezTo>
                <a:cubicBezTo>
                  <a:pt x="824230" y="3660140"/>
                  <a:pt x="861060" y="3658870"/>
                  <a:pt x="869950" y="3627120"/>
                </a:cubicBezTo>
                <a:cubicBezTo>
                  <a:pt x="878840" y="3595370"/>
                  <a:pt x="886460" y="3582670"/>
                  <a:pt x="869950" y="3497580"/>
                </a:cubicBezTo>
                <a:cubicBezTo>
                  <a:pt x="853440" y="3412490"/>
                  <a:pt x="833120" y="3263900"/>
                  <a:pt x="770890" y="3116580"/>
                </a:cubicBezTo>
                <a:cubicBezTo>
                  <a:pt x="708660" y="2969260"/>
                  <a:pt x="595630" y="2764790"/>
                  <a:pt x="496570" y="2613660"/>
                </a:cubicBezTo>
                <a:cubicBezTo>
                  <a:pt x="397510" y="2462530"/>
                  <a:pt x="250190" y="2344420"/>
                  <a:pt x="176530" y="2209800"/>
                </a:cubicBezTo>
                <a:cubicBezTo>
                  <a:pt x="102870" y="2075180"/>
                  <a:pt x="83820" y="1955800"/>
                  <a:pt x="54610" y="1805940"/>
                </a:cubicBezTo>
                <a:cubicBezTo>
                  <a:pt x="25400" y="1656080"/>
                  <a:pt x="0" y="1469390"/>
                  <a:pt x="1270" y="1310640"/>
                </a:cubicBezTo>
                <a:cubicBezTo>
                  <a:pt x="2540" y="1151890"/>
                  <a:pt x="26670" y="982980"/>
                  <a:pt x="62230" y="853440"/>
                </a:cubicBezTo>
                <a:cubicBezTo>
                  <a:pt x="97790" y="723900"/>
                  <a:pt x="167640" y="622300"/>
                  <a:pt x="214630" y="533400"/>
                </a:cubicBezTo>
                <a:cubicBezTo>
                  <a:pt x="261620" y="444500"/>
                  <a:pt x="304800" y="379730"/>
                  <a:pt x="321310" y="327660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9999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 flipH="1">
            <a:off x="2086610" y="1234440"/>
            <a:ext cx="982980" cy="3849370"/>
          </a:xfrm>
          <a:custGeom>
            <a:avLst/>
            <a:gdLst>
              <a:gd name="connsiteX0" fmla="*/ 321310 w 982980"/>
              <a:gd name="connsiteY0" fmla="*/ 327660 h 3849370"/>
              <a:gd name="connsiteX1" fmla="*/ 313690 w 982980"/>
              <a:gd name="connsiteY1" fmla="*/ 220980 h 3849370"/>
              <a:gd name="connsiteX2" fmla="*/ 321310 w 982980"/>
              <a:gd name="connsiteY2" fmla="*/ 53340 h 3849370"/>
              <a:gd name="connsiteX3" fmla="*/ 367030 w 982980"/>
              <a:gd name="connsiteY3" fmla="*/ 7620 h 3849370"/>
              <a:gd name="connsiteX4" fmla="*/ 405130 w 982980"/>
              <a:gd name="connsiteY4" fmla="*/ 7620 h 3849370"/>
              <a:gd name="connsiteX5" fmla="*/ 481330 w 982980"/>
              <a:gd name="connsiteY5" fmla="*/ 38100 h 3849370"/>
              <a:gd name="connsiteX6" fmla="*/ 595630 w 982980"/>
              <a:gd name="connsiteY6" fmla="*/ 213360 h 3849370"/>
              <a:gd name="connsiteX7" fmla="*/ 603250 w 982980"/>
              <a:gd name="connsiteY7" fmla="*/ 396240 h 3849370"/>
              <a:gd name="connsiteX8" fmla="*/ 534670 w 982980"/>
              <a:gd name="connsiteY8" fmla="*/ 441960 h 3849370"/>
              <a:gd name="connsiteX9" fmla="*/ 443230 w 982980"/>
              <a:gd name="connsiteY9" fmla="*/ 449580 h 3849370"/>
              <a:gd name="connsiteX10" fmla="*/ 397510 w 982980"/>
              <a:gd name="connsiteY10" fmla="*/ 403860 h 3849370"/>
              <a:gd name="connsiteX11" fmla="*/ 367030 w 982980"/>
              <a:gd name="connsiteY11" fmla="*/ 464820 h 3849370"/>
              <a:gd name="connsiteX12" fmla="*/ 245110 w 982980"/>
              <a:gd name="connsiteY12" fmla="*/ 640080 h 3849370"/>
              <a:gd name="connsiteX13" fmla="*/ 100330 w 982980"/>
              <a:gd name="connsiteY13" fmla="*/ 1028700 h 3849370"/>
              <a:gd name="connsiteX14" fmla="*/ 85090 w 982980"/>
              <a:gd name="connsiteY14" fmla="*/ 1447800 h 3849370"/>
              <a:gd name="connsiteX15" fmla="*/ 130810 w 982980"/>
              <a:gd name="connsiteY15" fmla="*/ 1844040 h 3849370"/>
              <a:gd name="connsiteX16" fmla="*/ 207010 w 982980"/>
              <a:gd name="connsiteY16" fmla="*/ 2072640 h 3849370"/>
              <a:gd name="connsiteX17" fmla="*/ 527050 w 982980"/>
              <a:gd name="connsiteY17" fmla="*/ 2545080 h 3849370"/>
              <a:gd name="connsiteX18" fmla="*/ 610870 w 982980"/>
              <a:gd name="connsiteY18" fmla="*/ 2644140 h 3849370"/>
              <a:gd name="connsiteX19" fmla="*/ 831850 w 982980"/>
              <a:gd name="connsiteY19" fmla="*/ 3025140 h 3849370"/>
              <a:gd name="connsiteX20" fmla="*/ 923290 w 982980"/>
              <a:gd name="connsiteY20" fmla="*/ 3360420 h 3849370"/>
              <a:gd name="connsiteX21" fmla="*/ 976630 w 982980"/>
              <a:gd name="connsiteY21" fmla="*/ 3642360 h 3849370"/>
              <a:gd name="connsiteX22" fmla="*/ 961390 w 982980"/>
              <a:gd name="connsiteY22" fmla="*/ 3802380 h 3849370"/>
              <a:gd name="connsiteX23" fmla="*/ 892810 w 982980"/>
              <a:gd name="connsiteY23" fmla="*/ 3848100 h 3849370"/>
              <a:gd name="connsiteX24" fmla="*/ 824230 w 982980"/>
              <a:gd name="connsiteY24" fmla="*/ 3794760 h 3849370"/>
              <a:gd name="connsiteX25" fmla="*/ 816610 w 982980"/>
              <a:gd name="connsiteY25" fmla="*/ 3688080 h 3849370"/>
              <a:gd name="connsiteX26" fmla="*/ 869950 w 982980"/>
              <a:gd name="connsiteY26" fmla="*/ 3627120 h 3849370"/>
              <a:gd name="connsiteX27" fmla="*/ 869950 w 982980"/>
              <a:gd name="connsiteY27" fmla="*/ 3497580 h 3849370"/>
              <a:gd name="connsiteX28" fmla="*/ 770890 w 982980"/>
              <a:gd name="connsiteY28" fmla="*/ 3116580 h 3849370"/>
              <a:gd name="connsiteX29" fmla="*/ 496570 w 982980"/>
              <a:gd name="connsiteY29" fmla="*/ 2613660 h 3849370"/>
              <a:gd name="connsiteX30" fmla="*/ 176530 w 982980"/>
              <a:gd name="connsiteY30" fmla="*/ 2209800 h 3849370"/>
              <a:gd name="connsiteX31" fmla="*/ 54610 w 982980"/>
              <a:gd name="connsiteY31" fmla="*/ 1805940 h 3849370"/>
              <a:gd name="connsiteX32" fmla="*/ 1270 w 982980"/>
              <a:gd name="connsiteY32" fmla="*/ 1310640 h 3849370"/>
              <a:gd name="connsiteX33" fmla="*/ 62230 w 982980"/>
              <a:gd name="connsiteY33" fmla="*/ 853440 h 3849370"/>
              <a:gd name="connsiteX34" fmla="*/ 214630 w 982980"/>
              <a:gd name="connsiteY34" fmla="*/ 533400 h 3849370"/>
              <a:gd name="connsiteX35" fmla="*/ 321310 w 982980"/>
              <a:gd name="connsiteY35" fmla="*/ 327660 h 38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82980" h="3849370">
                <a:moveTo>
                  <a:pt x="321310" y="327660"/>
                </a:moveTo>
                <a:cubicBezTo>
                  <a:pt x="337820" y="275590"/>
                  <a:pt x="313690" y="266700"/>
                  <a:pt x="313690" y="220980"/>
                </a:cubicBezTo>
                <a:cubicBezTo>
                  <a:pt x="313690" y="175260"/>
                  <a:pt x="312420" y="88900"/>
                  <a:pt x="321310" y="53340"/>
                </a:cubicBezTo>
                <a:cubicBezTo>
                  <a:pt x="330200" y="17780"/>
                  <a:pt x="353060" y="15240"/>
                  <a:pt x="367030" y="7620"/>
                </a:cubicBezTo>
                <a:cubicBezTo>
                  <a:pt x="381000" y="0"/>
                  <a:pt x="386080" y="2540"/>
                  <a:pt x="405130" y="7620"/>
                </a:cubicBezTo>
                <a:cubicBezTo>
                  <a:pt x="424180" y="12700"/>
                  <a:pt x="449580" y="3810"/>
                  <a:pt x="481330" y="38100"/>
                </a:cubicBezTo>
                <a:cubicBezTo>
                  <a:pt x="513080" y="72390"/>
                  <a:pt x="575310" y="153670"/>
                  <a:pt x="595630" y="213360"/>
                </a:cubicBezTo>
                <a:cubicBezTo>
                  <a:pt x="615950" y="273050"/>
                  <a:pt x="613410" y="358140"/>
                  <a:pt x="603250" y="396240"/>
                </a:cubicBezTo>
                <a:cubicBezTo>
                  <a:pt x="593090" y="434340"/>
                  <a:pt x="561340" y="433070"/>
                  <a:pt x="534670" y="441960"/>
                </a:cubicBezTo>
                <a:cubicBezTo>
                  <a:pt x="508000" y="450850"/>
                  <a:pt x="466090" y="455930"/>
                  <a:pt x="443230" y="449580"/>
                </a:cubicBezTo>
                <a:cubicBezTo>
                  <a:pt x="420370" y="443230"/>
                  <a:pt x="410210" y="401320"/>
                  <a:pt x="397510" y="403860"/>
                </a:cubicBezTo>
                <a:cubicBezTo>
                  <a:pt x="384810" y="406400"/>
                  <a:pt x="392430" y="425450"/>
                  <a:pt x="367030" y="464820"/>
                </a:cubicBezTo>
                <a:cubicBezTo>
                  <a:pt x="341630" y="504190"/>
                  <a:pt x="289560" y="546100"/>
                  <a:pt x="245110" y="640080"/>
                </a:cubicBezTo>
                <a:cubicBezTo>
                  <a:pt x="200660" y="734060"/>
                  <a:pt x="127000" y="894080"/>
                  <a:pt x="100330" y="1028700"/>
                </a:cubicBezTo>
                <a:cubicBezTo>
                  <a:pt x="73660" y="1163320"/>
                  <a:pt x="80010" y="1311910"/>
                  <a:pt x="85090" y="1447800"/>
                </a:cubicBezTo>
                <a:cubicBezTo>
                  <a:pt x="90170" y="1583690"/>
                  <a:pt x="110490" y="1739900"/>
                  <a:pt x="130810" y="1844040"/>
                </a:cubicBezTo>
                <a:cubicBezTo>
                  <a:pt x="151130" y="1948180"/>
                  <a:pt x="140970" y="1955800"/>
                  <a:pt x="207010" y="2072640"/>
                </a:cubicBezTo>
                <a:cubicBezTo>
                  <a:pt x="273050" y="2189480"/>
                  <a:pt x="459740" y="2449830"/>
                  <a:pt x="527050" y="2545080"/>
                </a:cubicBezTo>
                <a:cubicBezTo>
                  <a:pt x="594360" y="2640330"/>
                  <a:pt x="560070" y="2564130"/>
                  <a:pt x="610870" y="2644140"/>
                </a:cubicBezTo>
                <a:cubicBezTo>
                  <a:pt x="661670" y="2724150"/>
                  <a:pt x="779780" y="2905760"/>
                  <a:pt x="831850" y="3025140"/>
                </a:cubicBezTo>
                <a:cubicBezTo>
                  <a:pt x="883920" y="3144520"/>
                  <a:pt x="899160" y="3257550"/>
                  <a:pt x="923290" y="3360420"/>
                </a:cubicBezTo>
                <a:cubicBezTo>
                  <a:pt x="947420" y="3463290"/>
                  <a:pt x="970280" y="3568700"/>
                  <a:pt x="976630" y="3642360"/>
                </a:cubicBezTo>
                <a:cubicBezTo>
                  <a:pt x="982980" y="3716020"/>
                  <a:pt x="975360" y="3768090"/>
                  <a:pt x="961390" y="3802380"/>
                </a:cubicBezTo>
                <a:cubicBezTo>
                  <a:pt x="947420" y="3836670"/>
                  <a:pt x="915670" y="3849370"/>
                  <a:pt x="892810" y="3848100"/>
                </a:cubicBezTo>
                <a:cubicBezTo>
                  <a:pt x="869950" y="3846830"/>
                  <a:pt x="836930" y="3821430"/>
                  <a:pt x="824230" y="3794760"/>
                </a:cubicBezTo>
                <a:cubicBezTo>
                  <a:pt x="811530" y="3768090"/>
                  <a:pt x="808990" y="3716020"/>
                  <a:pt x="816610" y="3688080"/>
                </a:cubicBezTo>
                <a:cubicBezTo>
                  <a:pt x="824230" y="3660140"/>
                  <a:pt x="861060" y="3658870"/>
                  <a:pt x="869950" y="3627120"/>
                </a:cubicBezTo>
                <a:cubicBezTo>
                  <a:pt x="878840" y="3595370"/>
                  <a:pt x="886460" y="3582670"/>
                  <a:pt x="869950" y="3497580"/>
                </a:cubicBezTo>
                <a:cubicBezTo>
                  <a:pt x="853440" y="3412490"/>
                  <a:pt x="833120" y="3263900"/>
                  <a:pt x="770890" y="3116580"/>
                </a:cubicBezTo>
                <a:cubicBezTo>
                  <a:pt x="708660" y="2969260"/>
                  <a:pt x="595630" y="2764790"/>
                  <a:pt x="496570" y="2613660"/>
                </a:cubicBezTo>
                <a:cubicBezTo>
                  <a:pt x="397510" y="2462530"/>
                  <a:pt x="250190" y="2344420"/>
                  <a:pt x="176530" y="2209800"/>
                </a:cubicBezTo>
                <a:cubicBezTo>
                  <a:pt x="102870" y="2075180"/>
                  <a:pt x="83820" y="1955800"/>
                  <a:pt x="54610" y="1805940"/>
                </a:cubicBezTo>
                <a:cubicBezTo>
                  <a:pt x="25400" y="1656080"/>
                  <a:pt x="0" y="1469390"/>
                  <a:pt x="1270" y="1310640"/>
                </a:cubicBezTo>
                <a:cubicBezTo>
                  <a:pt x="2540" y="1151890"/>
                  <a:pt x="26670" y="982980"/>
                  <a:pt x="62230" y="853440"/>
                </a:cubicBezTo>
                <a:cubicBezTo>
                  <a:pt x="97790" y="723900"/>
                  <a:pt x="167640" y="622300"/>
                  <a:pt x="214630" y="533400"/>
                </a:cubicBezTo>
                <a:cubicBezTo>
                  <a:pt x="261620" y="444500"/>
                  <a:pt x="304800" y="379730"/>
                  <a:pt x="321310" y="327660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9999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554480" y="4215130"/>
            <a:ext cx="1109980" cy="1639570"/>
          </a:xfrm>
          <a:custGeom>
            <a:avLst/>
            <a:gdLst>
              <a:gd name="connsiteX0" fmla="*/ 350520 w 1109980"/>
              <a:gd name="connsiteY0" fmla="*/ 1576070 h 1639570"/>
              <a:gd name="connsiteX1" fmla="*/ 304800 w 1109980"/>
              <a:gd name="connsiteY1" fmla="*/ 1377950 h 1639570"/>
              <a:gd name="connsiteX2" fmla="*/ 236220 w 1109980"/>
              <a:gd name="connsiteY2" fmla="*/ 1210310 h 1639570"/>
              <a:gd name="connsiteX3" fmla="*/ 137160 w 1109980"/>
              <a:gd name="connsiteY3" fmla="*/ 1057910 h 1639570"/>
              <a:gd name="connsiteX4" fmla="*/ 68580 w 1109980"/>
              <a:gd name="connsiteY4" fmla="*/ 859790 h 1639570"/>
              <a:gd name="connsiteX5" fmla="*/ 0 w 1109980"/>
              <a:gd name="connsiteY5" fmla="*/ 539750 h 1639570"/>
              <a:gd name="connsiteX6" fmla="*/ 68580 w 1109980"/>
              <a:gd name="connsiteY6" fmla="*/ 257810 h 1639570"/>
              <a:gd name="connsiteX7" fmla="*/ 304800 w 1109980"/>
              <a:gd name="connsiteY7" fmla="*/ 67310 h 1639570"/>
              <a:gd name="connsiteX8" fmla="*/ 609600 w 1109980"/>
              <a:gd name="connsiteY8" fmla="*/ 6350 h 1639570"/>
              <a:gd name="connsiteX9" fmla="*/ 914400 w 1109980"/>
              <a:gd name="connsiteY9" fmla="*/ 105410 h 1639570"/>
              <a:gd name="connsiteX10" fmla="*/ 1074420 w 1109980"/>
              <a:gd name="connsiteY10" fmla="*/ 295910 h 1639570"/>
              <a:gd name="connsiteX11" fmla="*/ 1104900 w 1109980"/>
              <a:gd name="connsiteY11" fmla="*/ 615950 h 1639570"/>
              <a:gd name="connsiteX12" fmla="*/ 1043940 w 1109980"/>
              <a:gd name="connsiteY12" fmla="*/ 935990 h 1639570"/>
              <a:gd name="connsiteX13" fmla="*/ 937260 w 1109980"/>
              <a:gd name="connsiteY13" fmla="*/ 1111250 h 1639570"/>
              <a:gd name="connsiteX14" fmla="*/ 838200 w 1109980"/>
              <a:gd name="connsiteY14" fmla="*/ 1324610 h 1639570"/>
              <a:gd name="connsiteX15" fmla="*/ 769620 w 1109980"/>
              <a:gd name="connsiteY15" fmla="*/ 1553210 h 1639570"/>
              <a:gd name="connsiteX16" fmla="*/ 746760 w 1109980"/>
              <a:gd name="connsiteY16" fmla="*/ 1598930 h 1639570"/>
              <a:gd name="connsiteX17" fmla="*/ 586740 w 1109980"/>
              <a:gd name="connsiteY17" fmla="*/ 1637030 h 1639570"/>
              <a:gd name="connsiteX18" fmla="*/ 426720 w 1109980"/>
              <a:gd name="connsiteY18" fmla="*/ 1614170 h 1639570"/>
              <a:gd name="connsiteX19" fmla="*/ 350520 w 1109980"/>
              <a:gd name="connsiteY19" fmla="*/ 1576070 h 163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09980" h="1639570">
                <a:moveTo>
                  <a:pt x="350520" y="1576070"/>
                </a:moveTo>
                <a:cubicBezTo>
                  <a:pt x="330200" y="1536700"/>
                  <a:pt x="323850" y="1438910"/>
                  <a:pt x="304800" y="1377950"/>
                </a:cubicBezTo>
                <a:cubicBezTo>
                  <a:pt x="285750" y="1316990"/>
                  <a:pt x="264160" y="1263650"/>
                  <a:pt x="236220" y="1210310"/>
                </a:cubicBezTo>
                <a:cubicBezTo>
                  <a:pt x="208280" y="1156970"/>
                  <a:pt x="165100" y="1116330"/>
                  <a:pt x="137160" y="1057910"/>
                </a:cubicBezTo>
                <a:cubicBezTo>
                  <a:pt x="109220" y="999490"/>
                  <a:pt x="91440" y="946150"/>
                  <a:pt x="68580" y="859790"/>
                </a:cubicBezTo>
                <a:cubicBezTo>
                  <a:pt x="45720" y="773430"/>
                  <a:pt x="0" y="640080"/>
                  <a:pt x="0" y="539750"/>
                </a:cubicBezTo>
                <a:cubicBezTo>
                  <a:pt x="0" y="439420"/>
                  <a:pt x="17780" y="336550"/>
                  <a:pt x="68580" y="257810"/>
                </a:cubicBezTo>
                <a:cubicBezTo>
                  <a:pt x="119380" y="179070"/>
                  <a:pt x="214630" y="109220"/>
                  <a:pt x="304800" y="67310"/>
                </a:cubicBezTo>
                <a:cubicBezTo>
                  <a:pt x="394970" y="25400"/>
                  <a:pt x="508000" y="0"/>
                  <a:pt x="609600" y="6350"/>
                </a:cubicBezTo>
                <a:cubicBezTo>
                  <a:pt x="711200" y="12700"/>
                  <a:pt x="836930" y="57150"/>
                  <a:pt x="914400" y="105410"/>
                </a:cubicBezTo>
                <a:cubicBezTo>
                  <a:pt x="991870" y="153670"/>
                  <a:pt x="1042670" y="210820"/>
                  <a:pt x="1074420" y="295910"/>
                </a:cubicBezTo>
                <a:cubicBezTo>
                  <a:pt x="1106170" y="381000"/>
                  <a:pt x="1109980" y="509270"/>
                  <a:pt x="1104900" y="615950"/>
                </a:cubicBezTo>
                <a:cubicBezTo>
                  <a:pt x="1099820" y="722630"/>
                  <a:pt x="1071880" y="853440"/>
                  <a:pt x="1043940" y="935990"/>
                </a:cubicBezTo>
                <a:cubicBezTo>
                  <a:pt x="1016000" y="1018540"/>
                  <a:pt x="971550" y="1046480"/>
                  <a:pt x="937260" y="1111250"/>
                </a:cubicBezTo>
                <a:cubicBezTo>
                  <a:pt x="902970" y="1176020"/>
                  <a:pt x="866140" y="1250950"/>
                  <a:pt x="838200" y="1324610"/>
                </a:cubicBezTo>
                <a:cubicBezTo>
                  <a:pt x="810260" y="1398270"/>
                  <a:pt x="784860" y="1507490"/>
                  <a:pt x="769620" y="1553210"/>
                </a:cubicBezTo>
                <a:cubicBezTo>
                  <a:pt x="754380" y="1598930"/>
                  <a:pt x="777240" y="1584960"/>
                  <a:pt x="746760" y="1598930"/>
                </a:cubicBezTo>
                <a:cubicBezTo>
                  <a:pt x="716280" y="1612900"/>
                  <a:pt x="640080" y="1634490"/>
                  <a:pt x="586740" y="1637030"/>
                </a:cubicBezTo>
                <a:cubicBezTo>
                  <a:pt x="533400" y="1639570"/>
                  <a:pt x="466090" y="1628140"/>
                  <a:pt x="426720" y="1614170"/>
                </a:cubicBezTo>
                <a:cubicBezTo>
                  <a:pt x="387350" y="1600200"/>
                  <a:pt x="370840" y="1615440"/>
                  <a:pt x="350520" y="1576070"/>
                </a:cubicBezTo>
                <a:close/>
              </a:path>
            </a:pathLst>
          </a:custGeom>
          <a:noFill/>
          <a:ln w="3175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 2 20"/>
          <p:cNvSpPr/>
          <p:nvPr/>
        </p:nvSpPr>
        <p:spPr>
          <a:xfrm>
            <a:off x="0" y="2415540"/>
            <a:ext cx="914400" cy="266700"/>
          </a:xfrm>
          <a:prstGeom prst="borderCallout2">
            <a:avLst>
              <a:gd name="adj1" fmla="val -40493"/>
              <a:gd name="adj2" fmla="val 49621"/>
              <a:gd name="adj3" fmla="val -149317"/>
              <a:gd name="adj4" fmla="val 82651"/>
              <a:gd name="adj5" fmla="val -143382"/>
              <a:gd name="adj6" fmla="val 18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гонада</a:t>
            </a:r>
            <a:endParaRPr lang="ru-RU" sz="1800" dirty="0"/>
          </a:p>
        </p:txBody>
      </p:sp>
      <p:sp>
        <p:nvSpPr>
          <p:cNvPr id="22" name="Выноска 2 21"/>
          <p:cNvSpPr/>
          <p:nvPr/>
        </p:nvSpPr>
        <p:spPr>
          <a:xfrm>
            <a:off x="0" y="5943600"/>
            <a:ext cx="1859280" cy="609600"/>
          </a:xfrm>
          <a:prstGeom prst="borderCallout2">
            <a:avLst>
              <a:gd name="adj1" fmla="val 48078"/>
              <a:gd name="adj2" fmla="val 107955"/>
              <a:gd name="adj3" fmla="val 50683"/>
              <a:gd name="adj4" fmla="val 130151"/>
              <a:gd name="adj5" fmla="val -84275"/>
              <a:gd name="adj6" fmla="val 117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Урогенитальный</a:t>
            </a:r>
            <a:r>
              <a:rPr lang="ru-RU" sz="1600" dirty="0" smtClean="0"/>
              <a:t> синус</a:t>
            </a:r>
            <a:endParaRPr lang="ru-RU" sz="1600" dirty="0"/>
          </a:p>
        </p:txBody>
      </p:sp>
      <p:sp>
        <p:nvSpPr>
          <p:cNvPr id="23" name="Выноска 2 22"/>
          <p:cNvSpPr/>
          <p:nvPr/>
        </p:nvSpPr>
        <p:spPr>
          <a:xfrm>
            <a:off x="0" y="4533900"/>
            <a:ext cx="1356360" cy="518160"/>
          </a:xfrm>
          <a:prstGeom prst="borderCallout2">
            <a:avLst>
              <a:gd name="adj1" fmla="val -15157"/>
              <a:gd name="adj2" fmla="val 59079"/>
              <a:gd name="adj3" fmla="val -74317"/>
              <a:gd name="adj4" fmla="val 62735"/>
              <a:gd name="adj5" fmla="val -78393"/>
              <a:gd name="adj6" fmla="val 104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Вольфов</a:t>
            </a:r>
            <a:r>
              <a:rPr lang="ru-RU" sz="1600" dirty="0" smtClean="0"/>
              <a:t> проток</a:t>
            </a:r>
            <a:endParaRPr lang="ru-RU" sz="1600" dirty="0"/>
          </a:p>
        </p:txBody>
      </p:sp>
      <p:sp>
        <p:nvSpPr>
          <p:cNvPr id="24" name="Выноска 2 23"/>
          <p:cNvSpPr/>
          <p:nvPr/>
        </p:nvSpPr>
        <p:spPr>
          <a:xfrm>
            <a:off x="0" y="1188720"/>
            <a:ext cx="1371600" cy="236220"/>
          </a:xfrm>
          <a:prstGeom prst="borderCallout2">
            <a:avLst>
              <a:gd name="adj1" fmla="val 125497"/>
              <a:gd name="adj2" fmla="val 57135"/>
              <a:gd name="adj3" fmla="val 247458"/>
              <a:gd name="adj4" fmla="val 61844"/>
              <a:gd name="adj5" fmla="val 312500"/>
              <a:gd name="adj6" fmla="val 106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мезонефрос</a:t>
            </a:r>
            <a:endParaRPr lang="ru-RU" sz="1600" dirty="0"/>
          </a:p>
        </p:txBody>
      </p:sp>
      <p:sp>
        <p:nvSpPr>
          <p:cNvPr id="25" name="Выноска 2 24"/>
          <p:cNvSpPr/>
          <p:nvPr/>
        </p:nvSpPr>
        <p:spPr>
          <a:xfrm>
            <a:off x="0" y="426720"/>
            <a:ext cx="1234440" cy="609600"/>
          </a:xfrm>
          <a:prstGeom prst="borderCallout2">
            <a:avLst>
              <a:gd name="adj1" fmla="val 48078"/>
              <a:gd name="adj2" fmla="val 107955"/>
              <a:gd name="adj3" fmla="val 50683"/>
              <a:gd name="adj4" fmla="val 130151"/>
              <a:gd name="adj5" fmla="val 166975"/>
              <a:gd name="adj6" fmla="val 1266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Мюллеров</a:t>
            </a:r>
            <a:r>
              <a:rPr lang="ru-RU" sz="1600" dirty="0" smtClean="0"/>
              <a:t> проток</a:t>
            </a:r>
            <a:endParaRPr lang="ru-RU" sz="1600" dirty="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252913" y="347663"/>
            <a:ext cx="3898900" cy="96361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66CC"/>
                </a:solidFill>
              </a:rPr>
              <a:t>Отсутствие </a:t>
            </a:r>
            <a:br>
              <a:rPr lang="ru-RU" sz="2000" b="1">
                <a:solidFill>
                  <a:srgbClr val="0066CC"/>
                </a:solidFill>
              </a:rPr>
            </a:br>
            <a:r>
              <a:rPr lang="ru-RU" sz="2000" b="1">
                <a:solidFill>
                  <a:srgbClr val="0066CC"/>
                </a:solidFill>
              </a:rPr>
              <a:t>тестис-детерминирующий фактора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 flipH="1">
            <a:off x="2505075" y="1077913"/>
            <a:ext cx="1766888" cy="83820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5532438" y="1471613"/>
            <a:ext cx="3232150" cy="1036637"/>
          </a:xfrm>
          <a:prstGeom prst="rect">
            <a:avLst/>
          </a:prstGeom>
          <a:solidFill>
            <a:srgbClr val="CCFF99"/>
          </a:solidFill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66CC"/>
                </a:solidFill>
              </a:rPr>
              <a:t>Отсутствие фактора, ингибирующего мюллеровы протоки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H="1">
            <a:off x="1439863" y="2189163"/>
            <a:ext cx="4090987" cy="865187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H="1">
            <a:off x="2809875" y="2179638"/>
            <a:ext cx="2698750" cy="790575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1811338" y="203200"/>
            <a:ext cx="1533525" cy="50006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66CC"/>
                </a:solidFill>
              </a:rPr>
              <a:t>XX</a:t>
            </a:r>
            <a:endParaRPr lang="ru-RU" sz="2800" b="1">
              <a:solidFill>
                <a:srgbClr val="0066CC"/>
              </a:solidFill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3311525" y="466725"/>
            <a:ext cx="947738" cy="3730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nimBg="1"/>
      <p:bldP spid="59396" grpId="0" animBg="1"/>
      <p:bldP spid="59400" grpId="0" animBg="1"/>
      <p:bldP spid="59401" grpId="0" animBg="1"/>
      <p:bldP spid="59402" grpId="0" animBg="1"/>
      <p:bldP spid="59408" grpId="0" animBg="1"/>
      <p:bldP spid="5940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6721" y="464458"/>
            <a:ext cx="4770846" cy="5631089"/>
          </a:xfrm>
        </p:spPr>
      </p:pic>
      <p:sp>
        <p:nvSpPr>
          <p:cNvPr id="4" name="TextBox 3"/>
          <p:cNvSpPr txBox="1"/>
          <p:nvPr/>
        </p:nvSpPr>
        <p:spPr>
          <a:xfrm>
            <a:off x="5123544" y="1524001"/>
            <a:ext cx="3541485" cy="3046988"/>
          </a:xfrm>
          <a:prstGeom prst="rect">
            <a:avLst/>
          </a:prstGeom>
          <a:solidFill>
            <a:srgbClr val="66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мюллерова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развиваются: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яйцевод, 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матка, 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верхний отдел влагалища.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0066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344930" y="2134870"/>
            <a:ext cx="1516380" cy="2885440"/>
          </a:xfrm>
          <a:custGeom>
            <a:avLst/>
            <a:gdLst>
              <a:gd name="connsiteX0" fmla="*/ 95250 w 1516380"/>
              <a:gd name="connsiteY0" fmla="*/ 67310 h 2885440"/>
              <a:gd name="connsiteX1" fmla="*/ 49530 w 1516380"/>
              <a:gd name="connsiteY1" fmla="*/ 478790 h 2885440"/>
              <a:gd name="connsiteX2" fmla="*/ 3810 w 1516380"/>
              <a:gd name="connsiteY2" fmla="*/ 1202690 h 2885440"/>
              <a:gd name="connsiteX3" fmla="*/ 26670 w 1516380"/>
              <a:gd name="connsiteY3" fmla="*/ 1850390 h 2885440"/>
              <a:gd name="connsiteX4" fmla="*/ 87630 w 1516380"/>
              <a:gd name="connsiteY4" fmla="*/ 2269490 h 2885440"/>
              <a:gd name="connsiteX5" fmla="*/ 217170 w 1516380"/>
              <a:gd name="connsiteY5" fmla="*/ 2604770 h 2885440"/>
              <a:gd name="connsiteX6" fmla="*/ 422910 w 1516380"/>
              <a:gd name="connsiteY6" fmla="*/ 2825750 h 2885440"/>
              <a:gd name="connsiteX7" fmla="*/ 605790 w 1516380"/>
              <a:gd name="connsiteY7" fmla="*/ 2871470 h 2885440"/>
              <a:gd name="connsiteX8" fmla="*/ 918210 w 1516380"/>
              <a:gd name="connsiteY8" fmla="*/ 2871470 h 2885440"/>
              <a:gd name="connsiteX9" fmla="*/ 1154430 w 1516380"/>
              <a:gd name="connsiteY9" fmla="*/ 2787650 h 2885440"/>
              <a:gd name="connsiteX10" fmla="*/ 1322070 w 1516380"/>
              <a:gd name="connsiteY10" fmla="*/ 2566670 h 2885440"/>
              <a:gd name="connsiteX11" fmla="*/ 1436370 w 1516380"/>
              <a:gd name="connsiteY11" fmla="*/ 2208530 h 2885440"/>
              <a:gd name="connsiteX12" fmla="*/ 1504950 w 1516380"/>
              <a:gd name="connsiteY12" fmla="*/ 1743710 h 2885440"/>
              <a:gd name="connsiteX13" fmla="*/ 1504950 w 1516380"/>
              <a:gd name="connsiteY13" fmla="*/ 1164590 h 2885440"/>
              <a:gd name="connsiteX14" fmla="*/ 1451610 w 1516380"/>
              <a:gd name="connsiteY14" fmla="*/ 334010 h 2885440"/>
              <a:gd name="connsiteX15" fmla="*/ 1413510 w 1516380"/>
              <a:gd name="connsiteY15" fmla="*/ 59690 h 2885440"/>
              <a:gd name="connsiteX16" fmla="*/ 1329690 w 1516380"/>
              <a:gd name="connsiteY16" fmla="*/ 59690 h 2885440"/>
              <a:gd name="connsiteX17" fmla="*/ 1352550 w 1516380"/>
              <a:gd name="connsiteY17" fmla="*/ 227330 h 2885440"/>
              <a:gd name="connsiteX18" fmla="*/ 1413510 w 1516380"/>
              <a:gd name="connsiteY18" fmla="*/ 996950 h 2885440"/>
              <a:gd name="connsiteX19" fmla="*/ 1421130 w 1516380"/>
              <a:gd name="connsiteY19" fmla="*/ 1324610 h 2885440"/>
              <a:gd name="connsiteX20" fmla="*/ 1405890 w 1516380"/>
              <a:gd name="connsiteY20" fmla="*/ 1858010 h 2885440"/>
              <a:gd name="connsiteX21" fmla="*/ 1367790 w 1516380"/>
              <a:gd name="connsiteY21" fmla="*/ 2124710 h 2885440"/>
              <a:gd name="connsiteX22" fmla="*/ 1276350 w 1516380"/>
              <a:gd name="connsiteY22" fmla="*/ 2467610 h 2885440"/>
              <a:gd name="connsiteX23" fmla="*/ 1085850 w 1516380"/>
              <a:gd name="connsiteY23" fmla="*/ 2696210 h 2885440"/>
              <a:gd name="connsiteX24" fmla="*/ 857250 w 1516380"/>
              <a:gd name="connsiteY24" fmla="*/ 2757170 h 2885440"/>
              <a:gd name="connsiteX25" fmla="*/ 598170 w 1516380"/>
              <a:gd name="connsiteY25" fmla="*/ 2757170 h 2885440"/>
              <a:gd name="connsiteX26" fmla="*/ 407670 w 1516380"/>
              <a:gd name="connsiteY26" fmla="*/ 2680970 h 2885440"/>
              <a:gd name="connsiteX27" fmla="*/ 232410 w 1516380"/>
              <a:gd name="connsiteY27" fmla="*/ 2437130 h 2885440"/>
              <a:gd name="connsiteX28" fmla="*/ 133350 w 1516380"/>
              <a:gd name="connsiteY28" fmla="*/ 2101850 h 2885440"/>
              <a:gd name="connsiteX29" fmla="*/ 95250 w 1516380"/>
              <a:gd name="connsiteY29" fmla="*/ 1675130 h 2885440"/>
              <a:gd name="connsiteX30" fmla="*/ 80010 w 1516380"/>
              <a:gd name="connsiteY30" fmla="*/ 1271270 h 2885440"/>
              <a:gd name="connsiteX31" fmla="*/ 118110 w 1516380"/>
              <a:gd name="connsiteY31" fmla="*/ 570230 h 2885440"/>
              <a:gd name="connsiteX32" fmla="*/ 179070 w 1516380"/>
              <a:gd name="connsiteY32" fmla="*/ 82550 h 2885440"/>
              <a:gd name="connsiteX33" fmla="*/ 95250 w 1516380"/>
              <a:gd name="connsiteY33" fmla="*/ 67310 h 288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16380" h="2885440">
                <a:moveTo>
                  <a:pt x="95250" y="67310"/>
                </a:moveTo>
                <a:cubicBezTo>
                  <a:pt x="73660" y="133350"/>
                  <a:pt x="64770" y="289560"/>
                  <a:pt x="49530" y="478790"/>
                </a:cubicBezTo>
                <a:cubicBezTo>
                  <a:pt x="34290" y="668020"/>
                  <a:pt x="7620" y="974090"/>
                  <a:pt x="3810" y="1202690"/>
                </a:cubicBezTo>
                <a:cubicBezTo>
                  <a:pt x="0" y="1431290"/>
                  <a:pt x="12700" y="1672590"/>
                  <a:pt x="26670" y="1850390"/>
                </a:cubicBezTo>
                <a:cubicBezTo>
                  <a:pt x="40640" y="2028190"/>
                  <a:pt x="55880" y="2143760"/>
                  <a:pt x="87630" y="2269490"/>
                </a:cubicBezTo>
                <a:cubicBezTo>
                  <a:pt x="119380" y="2395220"/>
                  <a:pt x="161290" y="2512060"/>
                  <a:pt x="217170" y="2604770"/>
                </a:cubicBezTo>
                <a:cubicBezTo>
                  <a:pt x="273050" y="2697480"/>
                  <a:pt x="358140" y="2781300"/>
                  <a:pt x="422910" y="2825750"/>
                </a:cubicBezTo>
                <a:cubicBezTo>
                  <a:pt x="487680" y="2870200"/>
                  <a:pt x="523240" y="2863850"/>
                  <a:pt x="605790" y="2871470"/>
                </a:cubicBezTo>
                <a:cubicBezTo>
                  <a:pt x="688340" y="2879090"/>
                  <a:pt x="826770" y="2885440"/>
                  <a:pt x="918210" y="2871470"/>
                </a:cubicBezTo>
                <a:cubicBezTo>
                  <a:pt x="1009650" y="2857500"/>
                  <a:pt x="1087120" y="2838450"/>
                  <a:pt x="1154430" y="2787650"/>
                </a:cubicBezTo>
                <a:cubicBezTo>
                  <a:pt x="1221740" y="2736850"/>
                  <a:pt x="1275080" y="2663190"/>
                  <a:pt x="1322070" y="2566670"/>
                </a:cubicBezTo>
                <a:cubicBezTo>
                  <a:pt x="1369060" y="2470150"/>
                  <a:pt x="1405890" y="2345690"/>
                  <a:pt x="1436370" y="2208530"/>
                </a:cubicBezTo>
                <a:cubicBezTo>
                  <a:pt x="1466850" y="2071370"/>
                  <a:pt x="1493520" y="1917700"/>
                  <a:pt x="1504950" y="1743710"/>
                </a:cubicBezTo>
                <a:cubicBezTo>
                  <a:pt x="1516380" y="1569720"/>
                  <a:pt x="1513840" y="1399540"/>
                  <a:pt x="1504950" y="1164590"/>
                </a:cubicBezTo>
                <a:cubicBezTo>
                  <a:pt x="1496060" y="929640"/>
                  <a:pt x="1466850" y="518160"/>
                  <a:pt x="1451610" y="334010"/>
                </a:cubicBezTo>
                <a:cubicBezTo>
                  <a:pt x="1436370" y="149860"/>
                  <a:pt x="1433830" y="105410"/>
                  <a:pt x="1413510" y="59690"/>
                </a:cubicBezTo>
                <a:cubicBezTo>
                  <a:pt x="1393190" y="13970"/>
                  <a:pt x="1339850" y="31750"/>
                  <a:pt x="1329690" y="59690"/>
                </a:cubicBezTo>
                <a:cubicBezTo>
                  <a:pt x="1319530" y="87630"/>
                  <a:pt x="1338580" y="71120"/>
                  <a:pt x="1352550" y="227330"/>
                </a:cubicBezTo>
                <a:cubicBezTo>
                  <a:pt x="1366520" y="383540"/>
                  <a:pt x="1402080" y="814070"/>
                  <a:pt x="1413510" y="996950"/>
                </a:cubicBezTo>
                <a:cubicBezTo>
                  <a:pt x="1424940" y="1179830"/>
                  <a:pt x="1422400" y="1181100"/>
                  <a:pt x="1421130" y="1324610"/>
                </a:cubicBezTo>
                <a:cubicBezTo>
                  <a:pt x="1419860" y="1468120"/>
                  <a:pt x="1414780" y="1724660"/>
                  <a:pt x="1405890" y="1858010"/>
                </a:cubicBezTo>
                <a:cubicBezTo>
                  <a:pt x="1397000" y="1991360"/>
                  <a:pt x="1389380" y="2023110"/>
                  <a:pt x="1367790" y="2124710"/>
                </a:cubicBezTo>
                <a:cubicBezTo>
                  <a:pt x="1346200" y="2226310"/>
                  <a:pt x="1323340" y="2372360"/>
                  <a:pt x="1276350" y="2467610"/>
                </a:cubicBezTo>
                <a:cubicBezTo>
                  <a:pt x="1229360" y="2562860"/>
                  <a:pt x="1155700" y="2647950"/>
                  <a:pt x="1085850" y="2696210"/>
                </a:cubicBezTo>
                <a:cubicBezTo>
                  <a:pt x="1016000" y="2744470"/>
                  <a:pt x="938530" y="2747010"/>
                  <a:pt x="857250" y="2757170"/>
                </a:cubicBezTo>
                <a:cubicBezTo>
                  <a:pt x="775970" y="2767330"/>
                  <a:pt x="673100" y="2769870"/>
                  <a:pt x="598170" y="2757170"/>
                </a:cubicBezTo>
                <a:cubicBezTo>
                  <a:pt x="523240" y="2744470"/>
                  <a:pt x="468630" y="2734310"/>
                  <a:pt x="407670" y="2680970"/>
                </a:cubicBezTo>
                <a:cubicBezTo>
                  <a:pt x="346710" y="2627630"/>
                  <a:pt x="278130" y="2533650"/>
                  <a:pt x="232410" y="2437130"/>
                </a:cubicBezTo>
                <a:cubicBezTo>
                  <a:pt x="186690" y="2340610"/>
                  <a:pt x="156210" y="2228850"/>
                  <a:pt x="133350" y="2101850"/>
                </a:cubicBezTo>
                <a:cubicBezTo>
                  <a:pt x="110490" y="1974850"/>
                  <a:pt x="104140" y="1813560"/>
                  <a:pt x="95250" y="1675130"/>
                </a:cubicBezTo>
                <a:cubicBezTo>
                  <a:pt x="86360" y="1536700"/>
                  <a:pt x="76200" y="1455420"/>
                  <a:pt x="80010" y="1271270"/>
                </a:cubicBezTo>
                <a:cubicBezTo>
                  <a:pt x="83820" y="1087120"/>
                  <a:pt x="101600" y="768350"/>
                  <a:pt x="118110" y="570230"/>
                </a:cubicBezTo>
                <a:cubicBezTo>
                  <a:pt x="134620" y="372110"/>
                  <a:pt x="184150" y="165100"/>
                  <a:pt x="179070" y="82550"/>
                </a:cubicBezTo>
                <a:cubicBezTo>
                  <a:pt x="173990" y="0"/>
                  <a:pt x="116840" y="1270"/>
                  <a:pt x="95250" y="6731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518847">
            <a:off x="1406069" y="1685914"/>
            <a:ext cx="268330" cy="5348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518847">
            <a:off x="1607820" y="1752600"/>
            <a:ext cx="205740" cy="46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21081153" flipH="1">
            <a:off x="2541448" y="1678293"/>
            <a:ext cx="268330" cy="5348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21081153" flipH="1">
            <a:off x="2400300" y="1760219"/>
            <a:ext cx="205740" cy="46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126490" y="1242060"/>
            <a:ext cx="982980" cy="3849370"/>
          </a:xfrm>
          <a:custGeom>
            <a:avLst/>
            <a:gdLst>
              <a:gd name="connsiteX0" fmla="*/ 321310 w 982980"/>
              <a:gd name="connsiteY0" fmla="*/ 327660 h 3849370"/>
              <a:gd name="connsiteX1" fmla="*/ 313690 w 982980"/>
              <a:gd name="connsiteY1" fmla="*/ 220980 h 3849370"/>
              <a:gd name="connsiteX2" fmla="*/ 321310 w 982980"/>
              <a:gd name="connsiteY2" fmla="*/ 53340 h 3849370"/>
              <a:gd name="connsiteX3" fmla="*/ 367030 w 982980"/>
              <a:gd name="connsiteY3" fmla="*/ 7620 h 3849370"/>
              <a:gd name="connsiteX4" fmla="*/ 405130 w 982980"/>
              <a:gd name="connsiteY4" fmla="*/ 7620 h 3849370"/>
              <a:gd name="connsiteX5" fmla="*/ 481330 w 982980"/>
              <a:gd name="connsiteY5" fmla="*/ 38100 h 3849370"/>
              <a:gd name="connsiteX6" fmla="*/ 595630 w 982980"/>
              <a:gd name="connsiteY6" fmla="*/ 213360 h 3849370"/>
              <a:gd name="connsiteX7" fmla="*/ 603250 w 982980"/>
              <a:gd name="connsiteY7" fmla="*/ 396240 h 3849370"/>
              <a:gd name="connsiteX8" fmla="*/ 534670 w 982980"/>
              <a:gd name="connsiteY8" fmla="*/ 441960 h 3849370"/>
              <a:gd name="connsiteX9" fmla="*/ 443230 w 982980"/>
              <a:gd name="connsiteY9" fmla="*/ 449580 h 3849370"/>
              <a:gd name="connsiteX10" fmla="*/ 397510 w 982980"/>
              <a:gd name="connsiteY10" fmla="*/ 403860 h 3849370"/>
              <a:gd name="connsiteX11" fmla="*/ 367030 w 982980"/>
              <a:gd name="connsiteY11" fmla="*/ 464820 h 3849370"/>
              <a:gd name="connsiteX12" fmla="*/ 245110 w 982980"/>
              <a:gd name="connsiteY12" fmla="*/ 640080 h 3849370"/>
              <a:gd name="connsiteX13" fmla="*/ 100330 w 982980"/>
              <a:gd name="connsiteY13" fmla="*/ 1028700 h 3849370"/>
              <a:gd name="connsiteX14" fmla="*/ 85090 w 982980"/>
              <a:gd name="connsiteY14" fmla="*/ 1447800 h 3849370"/>
              <a:gd name="connsiteX15" fmla="*/ 130810 w 982980"/>
              <a:gd name="connsiteY15" fmla="*/ 1844040 h 3849370"/>
              <a:gd name="connsiteX16" fmla="*/ 207010 w 982980"/>
              <a:gd name="connsiteY16" fmla="*/ 2072640 h 3849370"/>
              <a:gd name="connsiteX17" fmla="*/ 527050 w 982980"/>
              <a:gd name="connsiteY17" fmla="*/ 2545080 h 3849370"/>
              <a:gd name="connsiteX18" fmla="*/ 610870 w 982980"/>
              <a:gd name="connsiteY18" fmla="*/ 2644140 h 3849370"/>
              <a:gd name="connsiteX19" fmla="*/ 831850 w 982980"/>
              <a:gd name="connsiteY19" fmla="*/ 3025140 h 3849370"/>
              <a:gd name="connsiteX20" fmla="*/ 923290 w 982980"/>
              <a:gd name="connsiteY20" fmla="*/ 3360420 h 3849370"/>
              <a:gd name="connsiteX21" fmla="*/ 976630 w 982980"/>
              <a:gd name="connsiteY21" fmla="*/ 3642360 h 3849370"/>
              <a:gd name="connsiteX22" fmla="*/ 961390 w 982980"/>
              <a:gd name="connsiteY22" fmla="*/ 3802380 h 3849370"/>
              <a:gd name="connsiteX23" fmla="*/ 892810 w 982980"/>
              <a:gd name="connsiteY23" fmla="*/ 3848100 h 3849370"/>
              <a:gd name="connsiteX24" fmla="*/ 824230 w 982980"/>
              <a:gd name="connsiteY24" fmla="*/ 3794760 h 3849370"/>
              <a:gd name="connsiteX25" fmla="*/ 816610 w 982980"/>
              <a:gd name="connsiteY25" fmla="*/ 3688080 h 3849370"/>
              <a:gd name="connsiteX26" fmla="*/ 869950 w 982980"/>
              <a:gd name="connsiteY26" fmla="*/ 3627120 h 3849370"/>
              <a:gd name="connsiteX27" fmla="*/ 869950 w 982980"/>
              <a:gd name="connsiteY27" fmla="*/ 3497580 h 3849370"/>
              <a:gd name="connsiteX28" fmla="*/ 770890 w 982980"/>
              <a:gd name="connsiteY28" fmla="*/ 3116580 h 3849370"/>
              <a:gd name="connsiteX29" fmla="*/ 496570 w 982980"/>
              <a:gd name="connsiteY29" fmla="*/ 2613660 h 3849370"/>
              <a:gd name="connsiteX30" fmla="*/ 176530 w 982980"/>
              <a:gd name="connsiteY30" fmla="*/ 2209800 h 3849370"/>
              <a:gd name="connsiteX31" fmla="*/ 54610 w 982980"/>
              <a:gd name="connsiteY31" fmla="*/ 1805940 h 3849370"/>
              <a:gd name="connsiteX32" fmla="*/ 1270 w 982980"/>
              <a:gd name="connsiteY32" fmla="*/ 1310640 h 3849370"/>
              <a:gd name="connsiteX33" fmla="*/ 62230 w 982980"/>
              <a:gd name="connsiteY33" fmla="*/ 853440 h 3849370"/>
              <a:gd name="connsiteX34" fmla="*/ 214630 w 982980"/>
              <a:gd name="connsiteY34" fmla="*/ 533400 h 3849370"/>
              <a:gd name="connsiteX35" fmla="*/ 321310 w 982980"/>
              <a:gd name="connsiteY35" fmla="*/ 327660 h 38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82980" h="3849370">
                <a:moveTo>
                  <a:pt x="321310" y="327660"/>
                </a:moveTo>
                <a:cubicBezTo>
                  <a:pt x="337820" y="275590"/>
                  <a:pt x="313690" y="266700"/>
                  <a:pt x="313690" y="220980"/>
                </a:cubicBezTo>
                <a:cubicBezTo>
                  <a:pt x="313690" y="175260"/>
                  <a:pt x="312420" y="88900"/>
                  <a:pt x="321310" y="53340"/>
                </a:cubicBezTo>
                <a:cubicBezTo>
                  <a:pt x="330200" y="17780"/>
                  <a:pt x="353060" y="15240"/>
                  <a:pt x="367030" y="7620"/>
                </a:cubicBezTo>
                <a:cubicBezTo>
                  <a:pt x="381000" y="0"/>
                  <a:pt x="386080" y="2540"/>
                  <a:pt x="405130" y="7620"/>
                </a:cubicBezTo>
                <a:cubicBezTo>
                  <a:pt x="424180" y="12700"/>
                  <a:pt x="449580" y="3810"/>
                  <a:pt x="481330" y="38100"/>
                </a:cubicBezTo>
                <a:cubicBezTo>
                  <a:pt x="513080" y="72390"/>
                  <a:pt x="575310" y="153670"/>
                  <a:pt x="595630" y="213360"/>
                </a:cubicBezTo>
                <a:cubicBezTo>
                  <a:pt x="615950" y="273050"/>
                  <a:pt x="613410" y="358140"/>
                  <a:pt x="603250" y="396240"/>
                </a:cubicBezTo>
                <a:cubicBezTo>
                  <a:pt x="593090" y="434340"/>
                  <a:pt x="561340" y="433070"/>
                  <a:pt x="534670" y="441960"/>
                </a:cubicBezTo>
                <a:cubicBezTo>
                  <a:pt x="508000" y="450850"/>
                  <a:pt x="466090" y="455930"/>
                  <a:pt x="443230" y="449580"/>
                </a:cubicBezTo>
                <a:cubicBezTo>
                  <a:pt x="420370" y="443230"/>
                  <a:pt x="410210" y="401320"/>
                  <a:pt x="397510" y="403860"/>
                </a:cubicBezTo>
                <a:cubicBezTo>
                  <a:pt x="384810" y="406400"/>
                  <a:pt x="392430" y="425450"/>
                  <a:pt x="367030" y="464820"/>
                </a:cubicBezTo>
                <a:cubicBezTo>
                  <a:pt x="341630" y="504190"/>
                  <a:pt x="289560" y="546100"/>
                  <a:pt x="245110" y="640080"/>
                </a:cubicBezTo>
                <a:cubicBezTo>
                  <a:pt x="200660" y="734060"/>
                  <a:pt x="127000" y="894080"/>
                  <a:pt x="100330" y="1028700"/>
                </a:cubicBezTo>
                <a:cubicBezTo>
                  <a:pt x="73660" y="1163320"/>
                  <a:pt x="80010" y="1311910"/>
                  <a:pt x="85090" y="1447800"/>
                </a:cubicBezTo>
                <a:cubicBezTo>
                  <a:pt x="90170" y="1583690"/>
                  <a:pt x="110490" y="1739900"/>
                  <a:pt x="130810" y="1844040"/>
                </a:cubicBezTo>
                <a:cubicBezTo>
                  <a:pt x="151130" y="1948180"/>
                  <a:pt x="140970" y="1955800"/>
                  <a:pt x="207010" y="2072640"/>
                </a:cubicBezTo>
                <a:cubicBezTo>
                  <a:pt x="273050" y="2189480"/>
                  <a:pt x="459740" y="2449830"/>
                  <a:pt x="527050" y="2545080"/>
                </a:cubicBezTo>
                <a:cubicBezTo>
                  <a:pt x="594360" y="2640330"/>
                  <a:pt x="560070" y="2564130"/>
                  <a:pt x="610870" y="2644140"/>
                </a:cubicBezTo>
                <a:cubicBezTo>
                  <a:pt x="661670" y="2724150"/>
                  <a:pt x="779780" y="2905760"/>
                  <a:pt x="831850" y="3025140"/>
                </a:cubicBezTo>
                <a:cubicBezTo>
                  <a:pt x="883920" y="3144520"/>
                  <a:pt x="899160" y="3257550"/>
                  <a:pt x="923290" y="3360420"/>
                </a:cubicBezTo>
                <a:cubicBezTo>
                  <a:pt x="947420" y="3463290"/>
                  <a:pt x="970280" y="3568700"/>
                  <a:pt x="976630" y="3642360"/>
                </a:cubicBezTo>
                <a:cubicBezTo>
                  <a:pt x="982980" y="3716020"/>
                  <a:pt x="975360" y="3768090"/>
                  <a:pt x="961390" y="3802380"/>
                </a:cubicBezTo>
                <a:cubicBezTo>
                  <a:pt x="947420" y="3836670"/>
                  <a:pt x="915670" y="3849370"/>
                  <a:pt x="892810" y="3848100"/>
                </a:cubicBezTo>
                <a:cubicBezTo>
                  <a:pt x="869950" y="3846830"/>
                  <a:pt x="836930" y="3821430"/>
                  <a:pt x="824230" y="3794760"/>
                </a:cubicBezTo>
                <a:cubicBezTo>
                  <a:pt x="811530" y="3768090"/>
                  <a:pt x="808990" y="3716020"/>
                  <a:pt x="816610" y="3688080"/>
                </a:cubicBezTo>
                <a:cubicBezTo>
                  <a:pt x="824230" y="3660140"/>
                  <a:pt x="861060" y="3658870"/>
                  <a:pt x="869950" y="3627120"/>
                </a:cubicBezTo>
                <a:cubicBezTo>
                  <a:pt x="878840" y="3595370"/>
                  <a:pt x="886460" y="3582670"/>
                  <a:pt x="869950" y="3497580"/>
                </a:cubicBezTo>
                <a:cubicBezTo>
                  <a:pt x="853440" y="3412490"/>
                  <a:pt x="833120" y="3263900"/>
                  <a:pt x="770890" y="3116580"/>
                </a:cubicBezTo>
                <a:cubicBezTo>
                  <a:pt x="708660" y="2969260"/>
                  <a:pt x="595630" y="2764790"/>
                  <a:pt x="496570" y="2613660"/>
                </a:cubicBezTo>
                <a:cubicBezTo>
                  <a:pt x="397510" y="2462530"/>
                  <a:pt x="250190" y="2344420"/>
                  <a:pt x="176530" y="2209800"/>
                </a:cubicBezTo>
                <a:cubicBezTo>
                  <a:pt x="102870" y="2075180"/>
                  <a:pt x="83820" y="1955800"/>
                  <a:pt x="54610" y="1805940"/>
                </a:cubicBezTo>
                <a:cubicBezTo>
                  <a:pt x="25400" y="1656080"/>
                  <a:pt x="0" y="1469390"/>
                  <a:pt x="1270" y="1310640"/>
                </a:cubicBezTo>
                <a:cubicBezTo>
                  <a:pt x="2540" y="1151890"/>
                  <a:pt x="26670" y="982980"/>
                  <a:pt x="62230" y="853440"/>
                </a:cubicBezTo>
                <a:cubicBezTo>
                  <a:pt x="97790" y="723900"/>
                  <a:pt x="167640" y="622300"/>
                  <a:pt x="214630" y="533400"/>
                </a:cubicBezTo>
                <a:cubicBezTo>
                  <a:pt x="261620" y="444500"/>
                  <a:pt x="304800" y="379730"/>
                  <a:pt x="321310" y="327660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9999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 flipH="1">
            <a:off x="2086610" y="1234440"/>
            <a:ext cx="982980" cy="3849370"/>
          </a:xfrm>
          <a:custGeom>
            <a:avLst/>
            <a:gdLst>
              <a:gd name="connsiteX0" fmla="*/ 321310 w 982980"/>
              <a:gd name="connsiteY0" fmla="*/ 327660 h 3849370"/>
              <a:gd name="connsiteX1" fmla="*/ 313690 w 982980"/>
              <a:gd name="connsiteY1" fmla="*/ 220980 h 3849370"/>
              <a:gd name="connsiteX2" fmla="*/ 321310 w 982980"/>
              <a:gd name="connsiteY2" fmla="*/ 53340 h 3849370"/>
              <a:gd name="connsiteX3" fmla="*/ 367030 w 982980"/>
              <a:gd name="connsiteY3" fmla="*/ 7620 h 3849370"/>
              <a:gd name="connsiteX4" fmla="*/ 405130 w 982980"/>
              <a:gd name="connsiteY4" fmla="*/ 7620 h 3849370"/>
              <a:gd name="connsiteX5" fmla="*/ 481330 w 982980"/>
              <a:gd name="connsiteY5" fmla="*/ 38100 h 3849370"/>
              <a:gd name="connsiteX6" fmla="*/ 595630 w 982980"/>
              <a:gd name="connsiteY6" fmla="*/ 213360 h 3849370"/>
              <a:gd name="connsiteX7" fmla="*/ 603250 w 982980"/>
              <a:gd name="connsiteY7" fmla="*/ 396240 h 3849370"/>
              <a:gd name="connsiteX8" fmla="*/ 534670 w 982980"/>
              <a:gd name="connsiteY8" fmla="*/ 441960 h 3849370"/>
              <a:gd name="connsiteX9" fmla="*/ 443230 w 982980"/>
              <a:gd name="connsiteY9" fmla="*/ 449580 h 3849370"/>
              <a:gd name="connsiteX10" fmla="*/ 397510 w 982980"/>
              <a:gd name="connsiteY10" fmla="*/ 403860 h 3849370"/>
              <a:gd name="connsiteX11" fmla="*/ 367030 w 982980"/>
              <a:gd name="connsiteY11" fmla="*/ 464820 h 3849370"/>
              <a:gd name="connsiteX12" fmla="*/ 245110 w 982980"/>
              <a:gd name="connsiteY12" fmla="*/ 640080 h 3849370"/>
              <a:gd name="connsiteX13" fmla="*/ 100330 w 982980"/>
              <a:gd name="connsiteY13" fmla="*/ 1028700 h 3849370"/>
              <a:gd name="connsiteX14" fmla="*/ 85090 w 982980"/>
              <a:gd name="connsiteY14" fmla="*/ 1447800 h 3849370"/>
              <a:gd name="connsiteX15" fmla="*/ 130810 w 982980"/>
              <a:gd name="connsiteY15" fmla="*/ 1844040 h 3849370"/>
              <a:gd name="connsiteX16" fmla="*/ 207010 w 982980"/>
              <a:gd name="connsiteY16" fmla="*/ 2072640 h 3849370"/>
              <a:gd name="connsiteX17" fmla="*/ 527050 w 982980"/>
              <a:gd name="connsiteY17" fmla="*/ 2545080 h 3849370"/>
              <a:gd name="connsiteX18" fmla="*/ 610870 w 982980"/>
              <a:gd name="connsiteY18" fmla="*/ 2644140 h 3849370"/>
              <a:gd name="connsiteX19" fmla="*/ 831850 w 982980"/>
              <a:gd name="connsiteY19" fmla="*/ 3025140 h 3849370"/>
              <a:gd name="connsiteX20" fmla="*/ 923290 w 982980"/>
              <a:gd name="connsiteY20" fmla="*/ 3360420 h 3849370"/>
              <a:gd name="connsiteX21" fmla="*/ 976630 w 982980"/>
              <a:gd name="connsiteY21" fmla="*/ 3642360 h 3849370"/>
              <a:gd name="connsiteX22" fmla="*/ 961390 w 982980"/>
              <a:gd name="connsiteY22" fmla="*/ 3802380 h 3849370"/>
              <a:gd name="connsiteX23" fmla="*/ 892810 w 982980"/>
              <a:gd name="connsiteY23" fmla="*/ 3848100 h 3849370"/>
              <a:gd name="connsiteX24" fmla="*/ 824230 w 982980"/>
              <a:gd name="connsiteY24" fmla="*/ 3794760 h 3849370"/>
              <a:gd name="connsiteX25" fmla="*/ 816610 w 982980"/>
              <a:gd name="connsiteY25" fmla="*/ 3688080 h 3849370"/>
              <a:gd name="connsiteX26" fmla="*/ 869950 w 982980"/>
              <a:gd name="connsiteY26" fmla="*/ 3627120 h 3849370"/>
              <a:gd name="connsiteX27" fmla="*/ 869950 w 982980"/>
              <a:gd name="connsiteY27" fmla="*/ 3497580 h 3849370"/>
              <a:gd name="connsiteX28" fmla="*/ 770890 w 982980"/>
              <a:gd name="connsiteY28" fmla="*/ 3116580 h 3849370"/>
              <a:gd name="connsiteX29" fmla="*/ 496570 w 982980"/>
              <a:gd name="connsiteY29" fmla="*/ 2613660 h 3849370"/>
              <a:gd name="connsiteX30" fmla="*/ 176530 w 982980"/>
              <a:gd name="connsiteY30" fmla="*/ 2209800 h 3849370"/>
              <a:gd name="connsiteX31" fmla="*/ 54610 w 982980"/>
              <a:gd name="connsiteY31" fmla="*/ 1805940 h 3849370"/>
              <a:gd name="connsiteX32" fmla="*/ 1270 w 982980"/>
              <a:gd name="connsiteY32" fmla="*/ 1310640 h 3849370"/>
              <a:gd name="connsiteX33" fmla="*/ 62230 w 982980"/>
              <a:gd name="connsiteY33" fmla="*/ 853440 h 3849370"/>
              <a:gd name="connsiteX34" fmla="*/ 214630 w 982980"/>
              <a:gd name="connsiteY34" fmla="*/ 533400 h 3849370"/>
              <a:gd name="connsiteX35" fmla="*/ 321310 w 982980"/>
              <a:gd name="connsiteY35" fmla="*/ 327660 h 38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82980" h="3849370">
                <a:moveTo>
                  <a:pt x="321310" y="327660"/>
                </a:moveTo>
                <a:cubicBezTo>
                  <a:pt x="337820" y="275590"/>
                  <a:pt x="313690" y="266700"/>
                  <a:pt x="313690" y="220980"/>
                </a:cubicBezTo>
                <a:cubicBezTo>
                  <a:pt x="313690" y="175260"/>
                  <a:pt x="312420" y="88900"/>
                  <a:pt x="321310" y="53340"/>
                </a:cubicBezTo>
                <a:cubicBezTo>
                  <a:pt x="330200" y="17780"/>
                  <a:pt x="353060" y="15240"/>
                  <a:pt x="367030" y="7620"/>
                </a:cubicBezTo>
                <a:cubicBezTo>
                  <a:pt x="381000" y="0"/>
                  <a:pt x="386080" y="2540"/>
                  <a:pt x="405130" y="7620"/>
                </a:cubicBezTo>
                <a:cubicBezTo>
                  <a:pt x="424180" y="12700"/>
                  <a:pt x="449580" y="3810"/>
                  <a:pt x="481330" y="38100"/>
                </a:cubicBezTo>
                <a:cubicBezTo>
                  <a:pt x="513080" y="72390"/>
                  <a:pt x="575310" y="153670"/>
                  <a:pt x="595630" y="213360"/>
                </a:cubicBezTo>
                <a:cubicBezTo>
                  <a:pt x="615950" y="273050"/>
                  <a:pt x="613410" y="358140"/>
                  <a:pt x="603250" y="396240"/>
                </a:cubicBezTo>
                <a:cubicBezTo>
                  <a:pt x="593090" y="434340"/>
                  <a:pt x="561340" y="433070"/>
                  <a:pt x="534670" y="441960"/>
                </a:cubicBezTo>
                <a:cubicBezTo>
                  <a:pt x="508000" y="450850"/>
                  <a:pt x="466090" y="455930"/>
                  <a:pt x="443230" y="449580"/>
                </a:cubicBezTo>
                <a:cubicBezTo>
                  <a:pt x="420370" y="443230"/>
                  <a:pt x="410210" y="401320"/>
                  <a:pt x="397510" y="403860"/>
                </a:cubicBezTo>
                <a:cubicBezTo>
                  <a:pt x="384810" y="406400"/>
                  <a:pt x="392430" y="425450"/>
                  <a:pt x="367030" y="464820"/>
                </a:cubicBezTo>
                <a:cubicBezTo>
                  <a:pt x="341630" y="504190"/>
                  <a:pt x="289560" y="546100"/>
                  <a:pt x="245110" y="640080"/>
                </a:cubicBezTo>
                <a:cubicBezTo>
                  <a:pt x="200660" y="734060"/>
                  <a:pt x="127000" y="894080"/>
                  <a:pt x="100330" y="1028700"/>
                </a:cubicBezTo>
                <a:cubicBezTo>
                  <a:pt x="73660" y="1163320"/>
                  <a:pt x="80010" y="1311910"/>
                  <a:pt x="85090" y="1447800"/>
                </a:cubicBezTo>
                <a:cubicBezTo>
                  <a:pt x="90170" y="1583690"/>
                  <a:pt x="110490" y="1739900"/>
                  <a:pt x="130810" y="1844040"/>
                </a:cubicBezTo>
                <a:cubicBezTo>
                  <a:pt x="151130" y="1948180"/>
                  <a:pt x="140970" y="1955800"/>
                  <a:pt x="207010" y="2072640"/>
                </a:cubicBezTo>
                <a:cubicBezTo>
                  <a:pt x="273050" y="2189480"/>
                  <a:pt x="459740" y="2449830"/>
                  <a:pt x="527050" y="2545080"/>
                </a:cubicBezTo>
                <a:cubicBezTo>
                  <a:pt x="594360" y="2640330"/>
                  <a:pt x="560070" y="2564130"/>
                  <a:pt x="610870" y="2644140"/>
                </a:cubicBezTo>
                <a:cubicBezTo>
                  <a:pt x="661670" y="2724150"/>
                  <a:pt x="779780" y="2905760"/>
                  <a:pt x="831850" y="3025140"/>
                </a:cubicBezTo>
                <a:cubicBezTo>
                  <a:pt x="883920" y="3144520"/>
                  <a:pt x="899160" y="3257550"/>
                  <a:pt x="923290" y="3360420"/>
                </a:cubicBezTo>
                <a:cubicBezTo>
                  <a:pt x="947420" y="3463290"/>
                  <a:pt x="970280" y="3568700"/>
                  <a:pt x="976630" y="3642360"/>
                </a:cubicBezTo>
                <a:cubicBezTo>
                  <a:pt x="982980" y="3716020"/>
                  <a:pt x="975360" y="3768090"/>
                  <a:pt x="961390" y="3802380"/>
                </a:cubicBezTo>
                <a:cubicBezTo>
                  <a:pt x="947420" y="3836670"/>
                  <a:pt x="915670" y="3849370"/>
                  <a:pt x="892810" y="3848100"/>
                </a:cubicBezTo>
                <a:cubicBezTo>
                  <a:pt x="869950" y="3846830"/>
                  <a:pt x="836930" y="3821430"/>
                  <a:pt x="824230" y="3794760"/>
                </a:cubicBezTo>
                <a:cubicBezTo>
                  <a:pt x="811530" y="3768090"/>
                  <a:pt x="808990" y="3716020"/>
                  <a:pt x="816610" y="3688080"/>
                </a:cubicBezTo>
                <a:cubicBezTo>
                  <a:pt x="824230" y="3660140"/>
                  <a:pt x="861060" y="3658870"/>
                  <a:pt x="869950" y="3627120"/>
                </a:cubicBezTo>
                <a:cubicBezTo>
                  <a:pt x="878840" y="3595370"/>
                  <a:pt x="886460" y="3582670"/>
                  <a:pt x="869950" y="3497580"/>
                </a:cubicBezTo>
                <a:cubicBezTo>
                  <a:pt x="853440" y="3412490"/>
                  <a:pt x="833120" y="3263900"/>
                  <a:pt x="770890" y="3116580"/>
                </a:cubicBezTo>
                <a:cubicBezTo>
                  <a:pt x="708660" y="2969260"/>
                  <a:pt x="595630" y="2764790"/>
                  <a:pt x="496570" y="2613660"/>
                </a:cubicBezTo>
                <a:cubicBezTo>
                  <a:pt x="397510" y="2462530"/>
                  <a:pt x="250190" y="2344420"/>
                  <a:pt x="176530" y="2209800"/>
                </a:cubicBezTo>
                <a:cubicBezTo>
                  <a:pt x="102870" y="2075180"/>
                  <a:pt x="83820" y="1955800"/>
                  <a:pt x="54610" y="1805940"/>
                </a:cubicBezTo>
                <a:cubicBezTo>
                  <a:pt x="25400" y="1656080"/>
                  <a:pt x="0" y="1469390"/>
                  <a:pt x="1270" y="1310640"/>
                </a:cubicBezTo>
                <a:cubicBezTo>
                  <a:pt x="2540" y="1151890"/>
                  <a:pt x="26670" y="982980"/>
                  <a:pt x="62230" y="853440"/>
                </a:cubicBezTo>
                <a:cubicBezTo>
                  <a:pt x="97790" y="723900"/>
                  <a:pt x="167640" y="622300"/>
                  <a:pt x="214630" y="533400"/>
                </a:cubicBezTo>
                <a:cubicBezTo>
                  <a:pt x="261620" y="444500"/>
                  <a:pt x="304800" y="379730"/>
                  <a:pt x="321310" y="327660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9999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554480" y="4215130"/>
            <a:ext cx="1109980" cy="1639570"/>
          </a:xfrm>
          <a:custGeom>
            <a:avLst/>
            <a:gdLst>
              <a:gd name="connsiteX0" fmla="*/ 350520 w 1109980"/>
              <a:gd name="connsiteY0" fmla="*/ 1576070 h 1639570"/>
              <a:gd name="connsiteX1" fmla="*/ 304800 w 1109980"/>
              <a:gd name="connsiteY1" fmla="*/ 1377950 h 1639570"/>
              <a:gd name="connsiteX2" fmla="*/ 236220 w 1109980"/>
              <a:gd name="connsiteY2" fmla="*/ 1210310 h 1639570"/>
              <a:gd name="connsiteX3" fmla="*/ 137160 w 1109980"/>
              <a:gd name="connsiteY3" fmla="*/ 1057910 h 1639570"/>
              <a:gd name="connsiteX4" fmla="*/ 68580 w 1109980"/>
              <a:gd name="connsiteY4" fmla="*/ 859790 h 1639570"/>
              <a:gd name="connsiteX5" fmla="*/ 0 w 1109980"/>
              <a:gd name="connsiteY5" fmla="*/ 539750 h 1639570"/>
              <a:gd name="connsiteX6" fmla="*/ 68580 w 1109980"/>
              <a:gd name="connsiteY6" fmla="*/ 257810 h 1639570"/>
              <a:gd name="connsiteX7" fmla="*/ 304800 w 1109980"/>
              <a:gd name="connsiteY7" fmla="*/ 67310 h 1639570"/>
              <a:gd name="connsiteX8" fmla="*/ 609600 w 1109980"/>
              <a:gd name="connsiteY8" fmla="*/ 6350 h 1639570"/>
              <a:gd name="connsiteX9" fmla="*/ 914400 w 1109980"/>
              <a:gd name="connsiteY9" fmla="*/ 105410 h 1639570"/>
              <a:gd name="connsiteX10" fmla="*/ 1074420 w 1109980"/>
              <a:gd name="connsiteY10" fmla="*/ 295910 h 1639570"/>
              <a:gd name="connsiteX11" fmla="*/ 1104900 w 1109980"/>
              <a:gd name="connsiteY11" fmla="*/ 615950 h 1639570"/>
              <a:gd name="connsiteX12" fmla="*/ 1043940 w 1109980"/>
              <a:gd name="connsiteY12" fmla="*/ 935990 h 1639570"/>
              <a:gd name="connsiteX13" fmla="*/ 937260 w 1109980"/>
              <a:gd name="connsiteY13" fmla="*/ 1111250 h 1639570"/>
              <a:gd name="connsiteX14" fmla="*/ 838200 w 1109980"/>
              <a:gd name="connsiteY14" fmla="*/ 1324610 h 1639570"/>
              <a:gd name="connsiteX15" fmla="*/ 769620 w 1109980"/>
              <a:gd name="connsiteY15" fmla="*/ 1553210 h 1639570"/>
              <a:gd name="connsiteX16" fmla="*/ 746760 w 1109980"/>
              <a:gd name="connsiteY16" fmla="*/ 1598930 h 1639570"/>
              <a:gd name="connsiteX17" fmla="*/ 586740 w 1109980"/>
              <a:gd name="connsiteY17" fmla="*/ 1637030 h 1639570"/>
              <a:gd name="connsiteX18" fmla="*/ 426720 w 1109980"/>
              <a:gd name="connsiteY18" fmla="*/ 1614170 h 1639570"/>
              <a:gd name="connsiteX19" fmla="*/ 350520 w 1109980"/>
              <a:gd name="connsiteY19" fmla="*/ 1576070 h 163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09980" h="1639570">
                <a:moveTo>
                  <a:pt x="350520" y="1576070"/>
                </a:moveTo>
                <a:cubicBezTo>
                  <a:pt x="330200" y="1536700"/>
                  <a:pt x="323850" y="1438910"/>
                  <a:pt x="304800" y="1377950"/>
                </a:cubicBezTo>
                <a:cubicBezTo>
                  <a:pt x="285750" y="1316990"/>
                  <a:pt x="264160" y="1263650"/>
                  <a:pt x="236220" y="1210310"/>
                </a:cubicBezTo>
                <a:cubicBezTo>
                  <a:pt x="208280" y="1156970"/>
                  <a:pt x="165100" y="1116330"/>
                  <a:pt x="137160" y="1057910"/>
                </a:cubicBezTo>
                <a:cubicBezTo>
                  <a:pt x="109220" y="999490"/>
                  <a:pt x="91440" y="946150"/>
                  <a:pt x="68580" y="859790"/>
                </a:cubicBezTo>
                <a:cubicBezTo>
                  <a:pt x="45720" y="773430"/>
                  <a:pt x="0" y="640080"/>
                  <a:pt x="0" y="539750"/>
                </a:cubicBezTo>
                <a:cubicBezTo>
                  <a:pt x="0" y="439420"/>
                  <a:pt x="17780" y="336550"/>
                  <a:pt x="68580" y="257810"/>
                </a:cubicBezTo>
                <a:cubicBezTo>
                  <a:pt x="119380" y="179070"/>
                  <a:pt x="214630" y="109220"/>
                  <a:pt x="304800" y="67310"/>
                </a:cubicBezTo>
                <a:cubicBezTo>
                  <a:pt x="394970" y="25400"/>
                  <a:pt x="508000" y="0"/>
                  <a:pt x="609600" y="6350"/>
                </a:cubicBezTo>
                <a:cubicBezTo>
                  <a:pt x="711200" y="12700"/>
                  <a:pt x="836930" y="57150"/>
                  <a:pt x="914400" y="105410"/>
                </a:cubicBezTo>
                <a:cubicBezTo>
                  <a:pt x="991870" y="153670"/>
                  <a:pt x="1042670" y="210820"/>
                  <a:pt x="1074420" y="295910"/>
                </a:cubicBezTo>
                <a:cubicBezTo>
                  <a:pt x="1106170" y="381000"/>
                  <a:pt x="1109980" y="509270"/>
                  <a:pt x="1104900" y="615950"/>
                </a:cubicBezTo>
                <a:cubicBezTo>
                  <a:pt x="1099820" y="722630"/>
                  <a:pt x="1071880" y="853440"/>
                  <a:pt x="1043940" y="935990"/>
                </a:cubicBezTo>
                <a:cubicBezTo>
                  <a:pt x="1016000" y="1018540"/>
                  <a:pt x="971550" y="1046480"/>
                  <a:pt x="937260" y="1111250"/>
                </a:cubicBezTo>
                <a:cubicBezTo>
                  <a:pt x="902970" y="1176020"/>
                  <a:pt x="866140" y="1250950"/>
                  <a:pt x="838200" y="1324610"/>
                </a:cubicBezTo>
                <a:cubicBezTo>
                  <a:pt x="810260" y="1398270"/>
                  <a:pt x="784860" y="1507490"/>
                  <a:pt x="769620" y="1553210"/>
                </a:cubicBezTo>
                <a:cubicBezTo>
                  <a:pt x="754380" y="1598930"/>
                  <a:pt x="777240" y="1584960"/>
                  <a:pt x="746760" y="1598930"/>
                </a:cubicBezTo>
                <a:cubicBezTo>
                  <a:pt x="716280" y="1612900"/>
                  <a:pt x="640080" y="1634490"/>
                  <a:pt x="586740" y="1637030"/>
                </a:cubicBezTo>
                <a:cubicBezTo>
                  <a:pt x="533400" y="1639570"/>
                  <a:pt x="466090" y="1628140"/>
                  <a:pt x="426720" y="1614170"/>
                </a:cubicBezTo>
                <a:cubicBezTo>
                  <a:pt x="387350" y="1600200"/>
                  <a:pt x="370840" y="1615440"/>
                  <a:pt x="350520" y="1576070"/>
                </a:cubicBezTo>
                <a:close/>
              </a:path>
            </a:pathLst>
          </a:custGeom>
          <a:noFill/>
          <a:ln w="3175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 2 20"/>
          <p:cNvSpPr/>
          <p:nvPr/>
        </p:nvSpPr>
        <p:spPr>
          <a:xfrm>
            <a:off x="0" y="2415540"/>
            <a:ext cx="914400" cy="266700"/>
          </a:xfrm>
          <a:prstGeom prst="borderCallout2">
            <a:avLst>
              <a:gd name="adj1" fmla="val -40493"/>
              <a:gd name="adj2" fmla="val 49621"/>
              <a:gd name="adj3" fmla="val -149317"/>
              <a:gd name="adj4" fmla="val 82651"/>
              <a:gd name="adj5" fmla="val -143382"/>
              <a:gd name="adj6" fmla="val 18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гонада</a:t>
            </a:r>
            <a:endParaRPr lang="ru-RU" sz="1800" dirty="0"/>
          </a:p>
        </p:txBody>
      </p:sp>
      <p:sp>
        <p:nvSpPr>
          <p:cNvPr id="22" name="Выноска 2 21"/>
          <p:cNvSpPr/>
          <p:nvPr/>
        </p:nvSpPr>
        <p:spPr>
          <a:xfrm>
            <a:off x="0" y="5943600"/>
            <a:ext cx="1859280" cy="609600"/>
          </a:xfrm>
          <a:prstGeom prst="borderCallout2">
            <a:avLst>
              <a:gd name="adj1" fmla="val 48078"/>
              <a:gd name="adj2" fmla="val 107955"/>
              <a:gd name="adj3" fmla="val 50683"/>
              <a:gd name="adj4" fmla="val 130151"/>
              <a:gd name="adj5" fmla="val -84275"/>
              <a:gd name="adj6" fmla="val 117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Урогенитальный</a:t>
            </a:r>
            <a:r>
              <a:rPr lang="ru-RU" sz="1600" dirty="0" smtClean="0"/>
              <a:t> синус</a:t>
            </a:r>
            <a:endParaRPr lang="ru-RU" sz="1600" dirty="0"/>
          </a:p>
        </p:txBody>
      </p:sp>
      <p:sp>
        <p:nvSpPr>
          <p:cNvPr id="23" name="Выноска 2 22"/>
          <p:cNvSpPr/>
          <p:nvPr/>
        </p:nvSpPr>
        <p:spPr>
          <a:xfrm>
            <a:off x="0" y="4533900"/>
            <a:ext cx="1356360" cy="518160"/>
          </a:xfrm>
          <a:prstGeom prst="borderCallout2">
            <a:avLst>
              <a:gd name="adj1" fmla="val -15157"/>
              <a:gd name="adj2" fmla="val 59079"/>
              <a:gd name="adj3" fmla="val -74317"/>
              <a:gd name="adj4" fmla="val 62735"/>
              <a:gd name="adj5" fmla="val -78393"/>
              <a:gd name="adj6" fmla="val 104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Вольфов</a:t>
            </a:r>
            <a:r>
              <a:rPr lang="ru-RU" sz="1600" dirty="0" smtClean="0"/>
              <a:t> проток</a:t>
            </a:r>
            <a:endParaRPr lang="ru-RU" sz="1600" dirty="0"/>
          </a:p>
        </p:txBody>
      </p:sp>
      <p:sp>
        <p:nvSpPr>
          <p:cNvPr id="24" name="Выноска 2 23"/>
          <p:cNvSpPr/>
          <p:nvPr/>
        </p:nvSpPr>
        <p:spPr>
          <a:xfrm>
            <a:off x="0" y="1188720"/>
            <a:ext cx="1371600" cy="236220"/>
          </a:xfrm>
          <a:prstGeom prst="borderCallout2">
            <a:avLst>
              <a:gd name="adj1" fmla="val 125497"/>
              <a:gd name="adj2" fmla="val 57135"/>
              <a:gd name="adj3" fmla="val 247458"/>
              <a:gd name="adj4" fmla="val 61844"/>
              <a:gd name="adj5" fmla="val 312500"/>
              <a:gd name="adj6" fmla="val 106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мезонефрос</a:t>
            </a:r>
            <a:endParaRPr lang="ru-RU" sz="1600" dirty="0"/>
          </a:p>
        </p:txBody>
      </p:sp>
      <p:sp>
        <p:nvSpPr>
          <p:cNvPr id="25" name="Выноска 2 24"/>
          <p:cNvSpPr/>
          <p:nvPr/>
        </p:nvSpPr>
        <p:spPr>
          <a:xfrm>
            <a:off x="0" y="426720"/>
            <a:ext cx="1234440" cy="609600"/>
          </a:xfrm>
          <a:prstGeom prst="borderCallout2">
            <a:avLst>
              <a:gd name="adj1" fmla="val 48078"/>
              <a:gd name="adj2" fmla="val 107955"/>
              <a:gd name="adj3" fmla="val 50683"/>
              <a:gd name="adj4" fmla="val 130151"/>
              <a:gd name="adj5" fmla="val 166975"/>
              <a:gd name="adj6" fmla="val 1266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Мюллеров</a:t>
            </a:r>
            <a:r>
              <a:rPr lang="ru-RU" sz="1600" dirty="0" smtClean="0"/>
              <a:t> проток</a:t>
            </a:r>
            <a:endParaRPr lang="ru-RU" sz="1600" dirty="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252913" y="347663"/>
            <a:ext cx="3898900" cy="96361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66CC"/>
                </a:solidFill>
              </a:rPr>
              <a:t>Отсутствие </a:t>
            </a:r>
            <a:br>
              <a:rPr lang="ru-RU" sz="2000" b="1">
                <a:solidFill>
                  <a:srgbClr val="0066CC"/>
                </a:solidFill>
              </a:rPr>
            </a:br>
            <a:r>
              <a:rPr lang="ru-RU" sz="2000" b="1">
                <a:solidFill>
                  <a:srgbClr val="0066CC"/>
                </a:solidFill>
              </a:rPr>
              <a:t>тестис-детерминирующий фактора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 flipH="1">
            <a:off x="2505075" y="1077913"/>
            <a:ext cx="1766888" cy="83820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2522538" y="2006600"/>
            <a:ext cx="3281362" cy="1366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5532438" y="1471613"/>
            <a:ext cx="3232150" cy="1036637"/>
          </a:xfrm>
          <a:prstGeom prst="rect">
            <a:avLst/>
          </a:prstGeom>
          <a:solidFill>
            <a:srgbClr val="CCFF99"/>
          </a:solidFill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66CC"/>
                </a:solidFill>
              </a:rPr>
              <a:t>Отсутствие фактора, ингибирующего мюллеровы протоки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H="1">
            <a:off x="1439863" y="2189163"/>
            <a:ext cx="4090987" cy="865187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H="1">
            <a:off x="2809875" y="2179638"/>
            <a:ext cx="2698750" cy="790575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5835650" y="3100388"/>
            <a:ext cx="2217738" cy="554037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66CC"/>
                </a:solidFill>
              </a:rPr>
              <a:t>Эстрадиол</a:t>
            </a:r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 flipH="1">
            <a:off x="2335213" y="3544888"/>
            <a:ext cx="3503612" cy="164941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1811338" y="203200"/>
            <a:ext cx="1533525" cy="50006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66CC"/>
                </a:solidFill>
              </a:rPr>
              <a:t>XX</a:t>
            </a:r>
            <a:endParaRPr lang="ru-RU" sz="2800" b="1">
              <a:solidFill>
                <a:srgbClr val="0066CC"/>
              </a:solidFill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3311525" y="466725"/>
            <a:ext cx="947738" cy="3730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405" grpId="0" animBg="1"/>
      <p:bldP spid="5940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1085" y="754743"/>
            <a:ext cx="4572001" cy="5262979"/>
          </a:xfrm>
          <a:solidFill>
            <a:srgbClr val="66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indent="20638">
              <a:spcBef>
                <a:spcPct val="0"/>
              </a:spcBef>
              <a:buNone/>
            </a:pPr>
            <a:r>
              <a:rPr lang="ru-RU" sz="2800" b="1" kern="12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присутствии </a:t>
            </a:r>
            <a:r>
              <a:rPr lang="ru-RU" sz="2800" b="1" kern="1200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дегидротестостерона</a:t>
            </a:r>
            <a:endParaRPr lang="ru-RU" sz="2800" b="1" kern="120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spcBef>
                <a:spcPct val="0"/>
              </a:spcBef>
            </a:pPr>
            <a:r>
              <a:rPr lang="ru-RU" sz="2800" b="1" kern="12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 уретральных складок образуются малые половые губы, </a:t>
            </a:r>
          </a:p>
          <a:p>
            <a:pPr>
              <a:spcBef>
                <a:spcPct val="0"/>
              </a:spcBef>
            </a:pPr>
            <a:r>
              <a:rPr lang="ru-RU" sz="2800" b="1" kern="12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 </a:t>
            </a:r>
            <a:r>
              <a:rPr lang="ru-RU" sz="2800" b="1" kern="1200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губномошоночных</a:t>
            </a:r>
            <a:r>
              <a:rPr lang="ru-RU" sz="2800" b="1" kern="12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валиков образуется большие половые губы, </a:t>
            </a:r>
          </a:p>
          <a:p>
            <a:pPr>
              <a:spcBef>
                <a:spcPct val="0"/>
              </a:spcBef>
            </a:pPr>
            <a:r>
              <a:rPr lang="ru-RU" sz="2800" b="1" kern="12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половой бугорок превращается в клитор.</a:t>
            </a:r>
          </a:p>
        </p:txBody>
      </p:sp>
      <p:grpSp>
        <p:nvGrpSpPr>
          <p:cNvPr id="2" name="Группа 6"/>
          <p:cNvGrpSpPr/>
          <p:nvPr/>
        </p:nvGrpSpPr>
        <p:grpSpPr>
          <a:xfrm>
            <a:off x="173109" y="184267"/>
            <a:ext cx="3672116" cy="6438787"/>
            <a:chOff x="217713" y="217720"/>
            <a:chExt cx="3672116" cy="643878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7714" y="217720"/>
              <a:ext cx="3672115" cy="2134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0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7713" y="2353884"/>
              <a:ext cx="3672115" cy="430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4147"/>
            <a:ext cx="9144000" cy="1201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600" dirty="0" smtClean="0"/>
              <a:t>6 неделя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828800"/>
            <a:ext cx="9144000" cy="9849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8 неделя</a:t>
            </a:r>
            <a:endParaRPr lang="ru-RU" sz="1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4143"/>
            <a:ext cx="9144000" cy="1105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600" dirty="0" smtClean="0"/>
              <a:t>10 неделя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875964"/>
            <a:ext cx="9144000" cy="12828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12 неделя</a:t>
            </a:r>
            <a:endParaRPr lang="ru-RU" sz="1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181601"/>
            <a:ext cx="9144000" cy="83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600" dirty="0" smtClean="0"/>
              <a:t>14 неделя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025486"/>
            <a:ext cx="9144000" cy="8325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18 неделя</a:t>
            </a:r>
            <a:endParaRPr lang="ru-RU" sz="1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2129" y="95532"/>
            <a:ext cx="1937984" cy="40011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мужской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7150" y="54590"/>
            <a:ext cx="1746913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женский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6562" y="47529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</a:rPr>
              <a:t>XY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78199" y="475292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FF9900"/>
                </a:solidFill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</a:rPr>
              <a:t>X</a:t>
            </a:r>
            <a:r>
              <a:rPr lang="ru-RU" sz="2400" b="1" dirty="0" smtClean="0">
                <a:solidFill>
                  <a:srgbClr val="FF9900"/>
                </a:solidFill>
              </a:rPr>
              <a:t>Х</a:t>
            </a:r>
            <a:endParaRPr lang="ru-RU" sz="2400" b="1" dirty="0">
              <a:solidFill>
                <a:srgbClr val="FF9900"/>
              </a:solidFill>
            </a:endParaRPr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2761091" y="1349186"/>
            <a:ext cx="1483363" cy="670682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dirty="0" err="1"/>
              <a:t>тестис</a:t>
            </a:r>
            <a:endParaRPr lang="ru-RU" sz="2800" dirty="0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6459633" y="1351126"/>
            <a:ext cx="1551604" cy="66874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dirty="0">
                <a:solidFill>
                  <a:schemeClr val="lt1"/>
                </a:solidFill>
                <a:latin typeface="+mn-lt"/>
              </a:rPr>
              <a:t>яичники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3343702" y="832509"/>
            <a:ext cx="395785" cy="709688"/>
          </a:xfrm>
          <a:prstGeom prst="downArrow">
            <a:avLst/>
          </a:prstGeom>
          <a:solidFill>
            <a:srgbClr val="FF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071814" y="873455"/>
            <a:ext cx="407159" cy="68091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3138985" y="885206"/>
            <a:ext cx="831566" cy="38403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66CC"/>
                </a:solidFill>
              </a:rPr>
              <a:t>ТДФ</a:t>
            </a:r>
            <a:endParaRPr lang="ru-RU" sz="2000" b="1" dirty="0">
              <a:solidFill>
                <a:srgbClr val="0066CC"/>
              </a:solidFill>
            </a:endParaRPr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2244752" y="1856430"/>
            <a:ext cx="1153541" cy="518282"/>
          </a:xfrm>
          <a:prstGeom prst="ellipse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400" dirty="0" smtClean="0"/>
              <a:t>клетки </a:t>
            </a:r>
          </a:p>
          <a:p>
            <a:pPr algn="ctr"/>
            <a:r>
              <a:rPr lang="ru-RU" sz="1400" dirty="0" err="1" smtClean="0"/>
              <a:t>Лейдига</a:t>
            </a:r>
            <a:endParaRPr lang="ru-RU" sz="1400" dirty="0"/>
          </a:p>
        </p:txBody>
      </p: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3693692" y="1831409"/>
            <a:ext cx="1153541" cy="518282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400" dirty="0" smtClean="0"/>
              <a:t>клетки </a:t>
            </a:r>
          </a:p>
          <a:p>
            <a:pPr algn="ctr"/>
            <a:r>
              <a:rPr lang="ru-RU" sz="1400" dirty="0" err="1" smtClean="0"/>
              <a:t>Сертоли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841843" y="2575930"/>
            <a:ext cx="1562669" cy="83099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CFF99"/>
                </a:solidFill>
              </a:rPr>
              <a:t>Регрессия </a:t>
            </a:r>
            <a:r>
              <a:rPr lang="ru-RU" sz="1600" dirty="0" err="1" smtClean="0">
                <a:solidFill>
                  <a:srgbClr val="CCFF99"/>
                </a:solidFill>
              </a:rPr>
              <a:t>Мюллеровых</a:t>
            </a:r>
            <a:r>
              <a:rPr lang="ru-RU" sz="1600" dirty="0" smtClean="0">
                <a:solidFill>
                  <a:srgbClr val="CCFF99"/>
                </a:solidFill>
              </a:rPr>
              <a:t> протоков</a:t>
            </a:r>
            <a:endParaRPr lang="ru-RU" sz="1600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4615218" y="1721890"/>
            <a:ext cx="477672" cy="925776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/>
              <a:t>ФИМП</a:t>
            </a:r>
            <a:endParaRPr lang="ru-RU" sz="1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094930" y="2562842"/>
            <a:ext cx="1317009" cy="584775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rgbClr val="CCFF99"/>
                </a:solidFill>
              </a:rPr>
              <a:t>Вольфов</a:t>
            </a:r>
            <a:r>
              <a:rPr lang="ru-RU" sz="1600" dirty="0" smtClean="0">
                <a:solidFill>
                  <a:srgbClr val="CCFF99"/>
                </a:solidFill>
              </a:rPr>
              <a:t> проток</a:t>
            </a: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7535640" y="1784586"/>
            <a:ext cx="1355142" cy="518282"/>
          </a:xfrm>
          <a:prstGeom prst="ellipse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400" dirty="0" smtClean="0"/>
              <a:t>Гранулезные</a:t>
            </a:r>
          </a:p>
          <a:p>
            <a:pPr algn="ctr"/>
            <a:r>
              <a:rPr lang="ru-RU" sz="1400" dirty="0" smtClean="0"/>
              <a:t>клетки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663823" y="3779769"/>
            <a:ext cx="1255595" cy="830997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CFF99"/>
                </a:solidFill>
              </a:rPr>
              <a:t>Регрессия </a:t>
            </a:r>
            <a:r>
              <a:rPr lang="ru-RU" sz="1600" dirty="0" err="1" smtClean="0">
                <a:solidFill>
                  <a:srgbClr val="CCFF99"/>
                </a:solidFill>
              </a:rPr>
              <a:t>Вольфова</a:t>
            </a:r>
            <a:r>
              <a:rPr lang="ru-RU" sz="1600" dirty="0" smtClean="0">
                <a:solidFill>
                  <a:srgbClr val="CCFF99"/>
                </a:solidFill>
              </a:rPr>
              <a:t> протока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083190" y="2973994"/>
            <a:ext cx="1503529" cy="58477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rgbClr val="CCFF99"/>
                </a:solidFill>
              </a:rPr>
              <a:t>Мюллеровы</a:t>
            </a:r>
            <a:r>
              <a:rPr lang="ru-RU" sz="1600" dirty="0" smtClean="0">
                <a:solidFill>
                  <a:srgbClr val="CCFF99"/>
                </a:solidFill>
              </a:rPr>
              <a:t> протока</a:t>
            </a:r>
            <a:endParaRPr lang="ru-RU" sz="1600" dirty="0">
              <a:solidFill>
                <a:srgbClr val="CCFF99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87656" y="3849723"/>
            <a:ext cx="1692322" cy="107721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CFF99"/>
                </a:solidFill>
              </a:rPr>
              <a:t>яйцеводы 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CFF99"/>
                </a:solidFill>
              </a:rPr>
              <a:t>матка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CFF99"/>
                </a:solidFill>
              </a:rPr>
              <a:t>верхний отдел влагалища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7701888" y="3509749"/>
            <a:ext cx="407159" cy="368082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1200" b="1" dirty="0" err="1" smtClean="0">
              <a:solidFill>
                <a:srgbClr val="CCFF99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8598090" y="2018363"/>
            <a:ext cx="612000" cy="3372503"/>
          </a:xfrm>
          <a:prstGeom prst="downArrow">
            <a:avLst/>
          </a:prstGeom>
          <a:solidFill>
            <a:srgbClr val="FF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err="1" smtClean="0"/>
              <a:t>эстрадиол</a:t>
            </a:r>
            <a:endParaRPr lang="ru-RU" sz="1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446666" y="3461351"/>
            <a:ext cx="1910686" cy="1169551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CFF99"/>
                </a:solidFill>
              </a:rPr>
              <a:t>придаток яичка (эпидидимис)</a:t>
            </a:r>
          </a:p>
          <a:p>
            <a:pPr algn="ctr">
              <a:lnSpc>
                <a:spcPts val="14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CFF99"/>
                </a:solidFill>
              </a:rPr>
              <a:t> семявыносящий проток  </a:t>
            </a:r>
          </a:p>
          <a:p>
            <a:pPr algn="ctr">
              <a:lnSpc>
                <a:spcPts val="14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CFF99"/>
                </a:solidFill>
              </a:rPr>
              <a:t>семенной пузырек</a:t>
            </a:r>
          </a:p>
        </p:txBody>
      </p:sp>
      <p:sp>
        <p:nvSpPr>
          <p:cNvPr id="38" name="Двойная стрелка влево/вправо 37"/>
          <p:cNvSpPr/>
          <p:nvPr/>
        </p:nvSpPr>
        <p:spPr>
          <a:xfrm>
            <a:off x="3916907" y="5227093"/>
            <a:ext cx="2565780" cy="518615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уретральные складки</a:t>
            </a:r>
            <a:endParaRPr lang="ru-RU" sz="1600" dirty="0"/>
          </a:p>
        </p:txBody>
      </p:sp>
      <p:sp>
        <p:nvSpPr>
          <p:cNvPr id="39" name="Двойная стрелка влево/вправо 38"/>
          <p:cNvSpPr/>
          <p:nvPr/>
        </p:nvSpPr>
        <p:spPr>
          <a:xfrm>
            <a:off x="3671248" y="5638800"/>
            <a:ext cx="2947916" cy="518615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губномошоночные</a:t>
            </a:r>
            <a:r>
              <a:rPr lang="ru-RU" sz="1600" dirty="0" smtClean="0"/>
              <a:t> валики</a:t>
            </a:r>
          </a:p>
        </p:txBody>
      </p:sp>
      <p:sp>
        <p:nvSpPr>
          <p:cNvPr id="40" name="Двойная стрелка влево/вправо 39"/>
          <p:cNvSpPr/>
          <p:nvPr/>
        </p:nvSpPr>
        <p:spPr>
          <a:xfrm>
            <a:off x="3903259" y="6023212"/>
            <a:ext cx="2552131" cy="518615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половой бугорок</a:t>
            </a:r>
          </a:p>
        </p:txBody>
      </p:sp>
      <p:sp>
        <p:nvSpPr>
          <p:cNvPr id="43" name="Стрелка вправо 42"/>
          <p:cNvSpPr/>
          <p:nvPr/>
        </p:nvSpPr>
        <p:spPr>
          <a:xfrm>
            <a:off x="4135272" y="6353033"/>
            <a:ext cx="2060810" cy="50496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вагинальный корд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471313" y="5365319"/>
            <a:ext cx="2470245" cy="243911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i="1" dirty="0" smtClean="0"/>
              <a:t>малые половые губы</a:t>
            </a:r>
            <a:r>
              <a:rPr lang="ru-RU" sz="1600" dirty="0" smtClean="0"/>
              <a:t>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632811" y="5763378"/>
            <a:ext cx="2470245" cy="243911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i="1" dirty="0" smtClean="0"/>
              <a:t>большие половые губы</a:t>
            </a:r>
            <a:r>
              <a:rPr lang="ru-RU" sz="1600" dirty="0" smtClean="0"/>
              <a:t>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475864" y="6161438"/>
            <a:ext cx="1903862" cy="253010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i="1" dirty="0" smtClean="0"/>
              <a:t>клитор</a:t>
            </a:r>
            <a:endParaRPr lang="ru-RU" sz="1600" dirty="0" smtClean="0"/>
          </a:p>
        </p:txBody>
      </p:sp>
      <p:sp>
        <p:nvSpPr>
          <p:cNvPr id="47" name="Прямоугольник 46"/>
          <p:cNvSpPr/>
          <p:nvPr/>
        </p:nvSpPr>
        <p:spPr>
          <a:xfrm>
            <a:off x="6196084" y="6463966"/>
            <a:ext cx="2588525" cy="318974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i="1" dirty="0" smtClean="0"/>
              <a:t>нижний отдел влагалища</a:t>
            </a:r>
            <a:endParaRPr lang="ru-RU" sz="1600" dirty="0" smtClean="0"/>
          </a:p>
        </p:txBody>
      </p:sp>
      <p:sp>
        <p:nvSpPr>
          <p:cNvPr id="48" name="Прямоугольник 47"/>
          <p:cNvSpPr/>
          <p:nvPr/>
        </p:nvSpPr>
        <p:spPr>
          <a:xfrm>
            <a:off x="2333767" y="6186459"/>
            <a:ext cx="1560393" cy="214341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dirty="0" smtClean="0"/>
              <a:t>половой член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320118" y="5779300"/>
            <a:ext cx="1357952" cy="266657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dirty="0" smtClean="0"/>
              <a:t>мошонка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746912" y="5227094"/>
            <a:ext cx="2179091" cy="477672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ts val="1500"/>
              </a:lnSpc>
            </a:pPr>
            <a:r>
              <a:rPr lang="ru-RU" sz="1600" dirty="0" smtClean="0"/>
              <a:t>мочеиспускательный </a:t>
            </a:r>
          </a:p>
          <a:p>
            <a:pPr algn="ctr"/>
            <a:r>
              <a:rPr lang="ru-RU" sz="1600" dirty="0" smtClean="0"/>
              <a:t>канал </a:t>
            </a:r>
          </a:p>
        </p:txBody>
      </p:sp>
      <p:sp>
        <p:nvSpPr>
          <p:cNvPr id="53" name="Стрелка вправо 52"/>
          <p:cNvSpPr/>
          <p:nvPr/>
        </p:nvSpPr>
        <p:spPr>
          <a:xfrm rot="16200000" flipH="1">
            <a:off x="2739478" y="4131553"/>
            <a:ext cx="1719621" cy="607941"/>
          </a:xfrm>
          <a:prstGeom prst="rightArrow">
            <a:avLst/>
          </a:prstGeom>
          <a:solidFill>
            <a:srgbClr val="FF99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ru-RU" sz="1600" b="1" dirty="0" smtClean="0"/>
              <a:t>ДГТ</a:t>
            </a:r>
            <a:endParaRPr lang="ru-RU" sz="1600" b="1" dirty="0"/>
          </a:p>
        </p:txBody>
      </p:sp>
      <p:sp>
        <p:nvSpPr>
          <p:cNvPr id="35" name="Стрелка вниз 34"/>
          <p:cNvSpPr/>
          <p:nvPr/>
        </p:nvSpPr>
        <p:spPr>
          <a:xfrm>
            <a:off x="3166282" y="2092627"/>
            <a:ext cx="614149" cy="1605915"/>
          </a:xfrm>
          <a:prstGeom prst="downArrow">
            <a:avLst/>
          </a:prstGeom>
          <a:solidFill>
            <a:srgbClr val="FF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95250" algn="r"/>
            <a:r>
              <a:rPr lang="ru-RU" sz="1600" b="1" dirty="0" smtClean="0"/>
              <a:t>тестостерон</a:t>
            </a:r>
            <a:endParaRPr lang="ru-RU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1066802" y="998564"/>
            <a:ext cx="146031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Гонадный</a:t>
            </a:r>
            <a:r>
              <a:rPr lang="ru-RU" sz="1600" dirty="0" smtClean="0"/>
              <a:t>  пол</a:t>
            </a:r>
            <a:endParaRPr lang="ru-RU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341192" y="1924336"/>
            <a:ext cx="182880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Фенотипический пол</a:t>
            </a:r>
            <a:endParaRPr lang="ru-RU" sz="1600" dirty="0"/>
          </a:p>
        </p:txBody>
      </p:sp>
      <p:sp>
        <p:nvSpPr>
          <p:cNvPr id="54" name="Стрелка вниз 53"/>
          <p:cNvSpPr/>
          <p:nvPr/>
        </p:nvSpPr>
        <p:spPr>
          <a:xfrm>
            <a:off x="1735542" y="2954711"/>
            <a:ext cx="614149" cy="566412"/>
          </a:xfrm>
          <a:prstGeom prst="downArrow">
            <a:avLst/>
          </a:prstGeom>
          <a:solidFill>
            <a:srgbClr val="FF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95250" algn="r"/>
            <a:endParaRPr lang="ru-RU" sz="16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269" y="0"/>
            <a:ext cx="1963009" cy="5847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Оплодотворение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26591" y="191068"/>
            <a:ext cx="146031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Генетический пол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 animBg="1"/>
      <p:bldP spid="18" grpId="0" animBg="1"/>
      <p:bldP spid="28" grpId="0" animBg="1"/>
      <p:bldP spid="30" grpId="0" animBg="1"/>
      <p:bldP spid="31" grpId="0" animBg="1"/>
      <p:bldP spid="33" grpId="0" animBg="1"/>
      <p:bldP spid="34" grpId="0" animBg="1"/>
      <p:bldP spid="29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1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Половая дифференцировка мозга в перинатальном периоде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2084388"/>
            <a:ext cx="8229600" cy="4359275"/>
          </a:xfrm>
          <a:solidFill>
            <a:schemeClr val="folHlink"/>
          </a:solidFill>
          <a:effectLst>
            <a:softEdge rad="63500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3d extrusionH="57150">
              <a:bevelT w="38100" h="38100"/>
            </a:sp3d>
          </a:bodyPr>
          <a:lstStyle/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Объем мозга (у мужчин на 15% больше)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Различие клеточной организации </a:t>
            </a:r>
            <a:r>
              <a:rPr lang="ru-RU" sz="2000" b="1" dirty="0" smtClean="0"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(гипоталамус, миндалины, средний мозг, спинной мозг)</a:t>
            </a:r>
          </a:p>
          <a:p>
            <a:pPr lvl="3"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Количество нейронов</a:t>
            </a:r>
          </a:p>
          <a:p>
            <a:pPr lvl="3"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Форма нейронов</a:t>
            </a:r>
          </a:p>
          <a:p>
            <a:pPr lvl="3" eaLnBrk="1" hangingPunct="1">
              <a:lnSpc>
                <a:spcPct val="90000"/>
              </a:lnSpc>
            </a:pPr>
            <a:r>
              <a:rPr lang="ru-RU" b="1" dirty="0" err="1" smtClean="0"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Синаптические</a:t>
            </a:r>
            <a:r>
              <a:rPr lang="ru-RU" b="1" dirty="0" smtClean="0"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связи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Обмен веществ и энергии</a:t>
            </a:r>
          </a:p>
          <a:p>
            <a:pPr lvl="3"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 мужчин выше в височной доле</a:t>
            </a:r>
          </a:p>
          <a:p>
            <a:pPr lvl="3"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 женщин </a:t>
            </a:r>
            <a:r>
              <a:rPr lang="ru-RU" b="1" dirty="0" err="1" smtClean="0"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выще</a:t>
            </a:r>
            <a:r>
              <a:rPr lang="ru-RU" b="1" dirty="0" smtClean="0"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в поясной извилине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7" descr="Click to view full size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9" name="AutoShape 9" descr="Click to view full size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19075" y="1276350"/>
            <a:ext cx="8648700" cy="525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-1184773" y="3878686"/>
            <a:ext cx="4070207" cy="99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05596" y="5853983"/>
            <a:ext cx="7445835" cy="1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885124" y="4563825"/>
            <a:ext cx="4294527" cy="847509"/>
          </a:xfrm>
          <a:custGeom>
            <a:avLst/>
            <a:gdLst>
              <a:gd name="connsiteX0" fmla="*/ 0 w 4114800"/>
              <a:gd name="connsiteY0" fmla="*/ 747712 h 747712"/>
              <a:gd name="connsiteX1" fmla="*/ 352425 w 4114800"/>
              <a:gd name="connsiteY1" fmla="*/ 414337 h 747712"/>
              <a:gd name="connsiteX2" fmla="*/ 561975 w 4114800"/>
              <a:gd name="connsiteY2" fmla="*/ 166687 h 747712"/>
              <a:gd name="connsiteX3" fmla="*/ 647700 w 4114800"/>
              <a:gd name="connsiteY3" fmla="*/ 42862 h 747712"/>
              <a:gd name="connsiteX4" fmla="*/ 752475 w 4114800"/>
              <a:gd name="connsiteY4" fmla="*/ 14287 h 747712"/>
              <a:gd name="connsiteX5" fmla="*/ 885825 w 4114800"/>
              <a:gd name="connsiteY5" fmla="*/ 128587 h 747712"/>
              <a:gd name="connsiteX6" fmla="*/ 1009650 w 4114800"/>
              <a:gd name="connsiteY6" fmla="*/ 385762 h 747712"/>
              <a:gd name="connsiteX7" fmla="*/ 1190625 w 4114800"/>
              <a:gd name="connsiteY7" fmla="*/ 528637 h 747712"/>
              <a:gd name="connsiteX8" fmla="*/ 1390650 w 4114800"/>
              <a:gd name="connsiteY8" fmla="*/ 585787 h 747712"/>
              <a:gd name="connsiteX9" fmla="*/ 2571750 w 4114800"/>
              <a:gd name="connsiteY9" fmla="*/ 604837 h 747712"/>
              <a:gd name="connsiteX10" fmla="*/ 3067050 w 4114800"/>
              <a:gd name="connsiteY10" fmla="*/ 500062 h 747712"/>
              <a:gd name="connsiteX11" fmla="*/ 4114800 w 4114800"/>
              <a:gd name="connsiteY11" fmla="*/ 176212 h 7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14800" h="747712">
                <a:moveTo>
                  <a:pt x="0" y="747712"/>
                </a:moveTo>
                <a:cubicBezTo>
                  <a:pt x="129381" y="629443"/>
                  <a:pt x="258763" y="511174"/>
                  <a:pt x="352425" y="414337"/>
                </a:cubicBezTo>
                <a:cubicBezTo>
                  <a:pt x="446087" y="317500"/>
                  <a:pt x="512763" y="228599"/>
                  <a:pt x="561975" y="166687"/>
                </a:cubicBezTo>
                <a:cubicBezTo>
                  <a:pt x="611187" y="104775"/>
                  <a:pt x="615950" y="68262"/>
                  <a:pt x="647700" y="42862"/>
                </a:cubicBezTo>
                <a:cubicBezTo>
                  <a:pt x="679450" y="17462"/>
                  <a:pt x="712788" y="0"/>
                  <a:pt x="752475" y="14287"/>
                </a:cubicBezTo>
                <a:cubicBezTo>
                  <a:pt x="792162" y="28574"/>
                  <a:pt x="842963" y="66675"/>
                  <a:pt x="885825" y="128587"/>
                </a:cubicBezTo>
                <a:cubicBezTo>
                  <a:pt x="928688" y="190500"/>
                  <a:pt x="958850" y="319087"/>
                  <a:pt x="1009650" y="385762"/>
                </a:cubicBezTo>
                <a:cubicBezTo>
                  <a:pt x="1060450" y="452437"/>
                  <a:pt x="1127125" y="495300"/>
                  <a:pt x="1190625" y="528637"/>
                </a:cubicBezTo>
                <a:cubicBezTo>
                  <a:pt x="1254125" y="561974"/>
                  <a:pt x="1160463" y="573087"/>
                  <a:pt x="1390650" y="585787"/>
                </a:cubicBezTo>
                <a:cubicBezTo>
                  <a:pt x="1620838" y="598487"/>
                  <a:pt x="2292350" y="619125"/>
                  <a:pt x="2571750" y="604837"/>
                </a:cubicBezTo>
                <a:cubicBezTo>
                  <a:pt x="2851150" y="590550"/>
                  <a:pt x="2809875" y="571500"/>
                  <a:pt x="3067050" y="500062"/>
                </a:cubicBezTo>
                <a:cubicBezTo>
                  <a:pt x="3324225" y="428625"/>
                  <a:pt x="3719512" y="302418"/>
                  <a:pt x="4114800" y="17621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189592" y="3241277"/>
            <a:ext cx="2962428" cy="1522279"/>
          </a:xfrm>
          <a:custGeom>
            <a:avLst/>
            <a:gdLst>
              <a:gd name="connsiteX0" fmla="*/ 0 w 2838450"/>
              <a:gd name="connsiteY0" fmla="*/ 1333500 h 1343025"/>
              <a:gd name="connsiteX1" fmla="*/ 85725 w 2838450"/>
              <a:gd name="connsiteY1" fmla="*/ 1257300 h 1343025"/>
              <a:gd name="connsiteX2" fmla="*/ 104775 w 2838450"/>
              <a:gd name="connsiteY2" fmla="*/ 1047750 h 1343025"/>
              <a:gd name="connsiteX3" fmla="*/ 114300 w 2838450"/>
              <a:gd name="connsiteY3" fmla="*/ 781050 h 1343025"/>
              <a:gd name="connsiteX4" fmla="*/ 133350 w 2838450"/>
              <a:gd name="connsiteY4" fmla="*/ 638175 h 1343025"/>
              <a:gd name="connsiteX5" fmla="*/ 190500 w 2838450"/>
              <a:gd name="connsiteY5" fmla="*/ 647700 h 1343025"/>
              <a:gd name="connsiteX6" fmla="*/ 200025 w 2838450"/>
              <a:gd name="connsiteY6" fmla="*/ 800100 h 1343025"/>
              <a:gd name="connsiteX7" fmla="*/ 238125 w 2838450"/>
              <a:gd name="connsiteY7" fmla="*/ 1133475 h 1343025"/>
              <a:gd name="connsiteX8" fmla="*/ 247650 w 2838450"/>
              <a:gd name="connsiteY8" fmla="*/ 1257300 h 1343025"/>
              <a:gd name="connsiteX9" fmla="*/ 304800 w 2838450"/>
              <a:gd name="connsiteY9" fmla="*/ 1304925 h 1343025"/>
              <a:gd name="connsiteX10" fmla="*/ 352425 w 2838450"/>
              <a:gd name="connsiteY10" fmla="*/ 1219200 h 1343025"/>
              <a:gd name="connsiteX11" fmla="*/ 371475 w 2838450"/>
              <a:gd name="connsiteY11" fmla="*/ 904875 h 1343025"/>
              <a:gd name="connsiteX12" fmla="*/ 390525 w 2838450"/>
              <a:gd name="connsiteY12" fmla="*/ 695325 h 1343025"/>
              <a:gd name="connsiteX13" fmla="*/ 438150 w 2838450"/>
              <a:gd name="connsiteY13" fmla="*/ 638175 h 1343025"/>
              <a:gd name="connsiteX14" fmla="*/ 476250 w 2838450"/>
              <a:gd name="connsiteY14" fmla="*/ 714375 h 1343025"/>
              <a:gd name="connsiteX15" fmla="*/ 495300 w 2838450"/>
              <a:gd name="connsiteY15" fmla="*/ 904875 h 1343025"/>
              <a:gd name="connsiteX16" fmla="*/ 514350 w 2838450"/>
              <a:gd name="connsiteY16" fmla="*/ 1228725 h 1343025"/>
              <a:gd name="connsiteX17" fmla="*/ 581025 w 2838450"/>
              <a:gd name="connsiteY17" fmla="*/ 1323975 h 1343025"/>
              <a:gd name="connsiteX18" fmla="*/ 638175 w 2838450"/>
              <a:gd name="connsiteY18" fmla="*/ 1228725 h 1343025"/>
              <a:gd name="connsiteX19" fmla="*/ 676275 w 2838450"/>
              <a:gd name="connsiteY19" fmla="*/ 723900 h 1343025"/>
              <a:gd name="connsiteX20" fmla="*/ 723900 w 2838450"/>
              <a:gd name="connsiteY20" fmla="*/ 647700 h 1343025"/>
              <a:gd name="connsiteX21" fmla="*/ 752475 w 2838450"/>
              <a:gd name="connsiteY21" fmla="*/ 742950 h 1343025"/>
              <a:gd name="connsiteX22" fmla="*/ 800100 w 2838450"/>
              <a:gd name="connsiteY22" fmla="*/ 1200150 h 1343025"/>
              <a:gd name="connsiteX23" fmla="*/ 857250 w 2838450"/>
              <a:gd name="connsiteY23" fmla="*/ 1304925 h 1343025"/>
              <a:gd name="connsiteX24" fmla="*/ 914400 w 2838450"/>
              <a:gd name="connsiteY24" fmla="*/ 1238250 h 1343025"/>
              <a:gd name="connsiteX25" fmla="*/ 942975 w 2838450"/>
              <a:gd name="connsiteY25" fmla="*/ 742950 h 1343025"/>
              <a:gd name="connsiteX26" fmla="*/ 1000125 w 2838450"/>
              <a:gd name="connsiteY26" fmla="*/ 657225 h 1343025"/>
              <a:gd name="connsiteX27" fmla="*/ 1028700 w 2838450"/>
              <a:gd name="connsiteY27" fmla="*/ 742950 h 1343025"/>
              <a:gd name="connsiteX28" fmla="*/ 1085850 w 2838450"/>
              <a:gd name="connsiteY28" fmla="*/ 1247775 h 1343025"/>
              <a:gd name="connsiteX29" fmla="*/ 1133475 w 2838450"/>
              <a:gd name="connsiteY29" fmla="*/ 1314450 h 1343025"/>
              <a:gd name="connsiteX30" fmla="*/ 1200150 w 2838450"/>
              <a:gd name="connsiteY30" fmla="*/ 1228725 h 1343025"/>
              <a:gd name="connsiteX31" fmla="*/ 1228725 w 2838450"/>
              <a:gd name="connsiteY31" fmla="*/ 695325 h 1343025"/>
              <a:gd name="connsiteX32" fmla="*/ 1276350 w 2838450"/>
              <a:gd name="connsiteY32" fmla="*/ 647700 h 1343025"/>
              <a:gd name="connsiteX33" fmla="*/ 1304925 w 2838450"/>
              <a:gd name="connsiteY33" fmla="*/ 695325 h 1343025"/>
              <a:gd name="connsiteX34" fmla="*/ 1352550 w 2838450"/>
              <a:gd name="connsiteY34" fmla="*/ 1209675 h 1343025"/>
              <a:gd name="connsiteX35" fmla="*/ 1409700 w 2838450"/>
              <a:gd name="connsiteY35" fmla="*/ 1285875 h 1343025"/>
              <a:gd name="connsiteX36" fmla="*/ 1543050 w 2838450"/>
              <a:gd name="connsiteY36" fmla="*/ 1238250 h 1343025"/>
              <a:gd name="connsiteX37" fmla="*/ 1724025 w 2838450"/>
              <a:gd name="connsiteY37" fmla="*/ 914400 h 1343025"/>
              <a:gd name="connsiteX38" fmla="*/ 1971675 w 2838450"/>
              <a:gd name="connsiteY38" fmla="*/ 466725 h 1343025"/>
              <a:gd name="connsiteX39" fmla="*/ 2190750 w 2838450"/>
              <a:gd name="connsiteY39" fmla="*/ 190500 h 1343025"/>
              <a:gd name="connsiteX40" fmla="*/ 2533650 w 2838450"/>
              <a:gd name="connsiteY40" fmla="*/ 28575 h 1343025"/>
              <a:gd name="connsiteX41" fmla="*/ 2838450 w 2838450"/>
              <a:gd name="connsiteY41" fmla="*/ 19050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38450" h="1343025">
                <a:moveTo>
                  <a:pt x="0" y="1333500"/>
                </a:moveTo>
                <a:cubicBezTo>
                  <a:pt x="34131" y="1319212"/>
                  <a:pt x="68263" y="1304925"/>
                  <a:pt x="85725" y="1257300"/>
                </a:cubicBezTo>
                <a:cubicBezTo>
                  <a:pt x="103188" y="1209675"/>
                  <a:pt x="100013" y="1127125"/>
                  <a:pt x="104775" y="1047750"/>
                </a:cubicBezTo>
                <a:cubicBezTo>
                  <a:pt x="109537" y="968375"/>
                  <a:pt x="109538" y="849312"/>
                  <a:pt x="114300" y="781050"/>
                </a:cubicBezTo>
                <a:cubicBezTo>
                  <a:pt x="119062" y="712788"/>
                  <a:pt x="120650" y="660400"/>
                  <a:pt x="133350" y="638175"/>
                </a:cubicBezTo>
                <a:cubicBezTo>
                  <a:pt x="146050" y="615950"/>
                  <a:pt x="179388" y="620713"/>
                  <a:pt x="190500" y="647700"/>
                </a:cubicBezTo>
                <a:cubicBezTo>
                  <a:pt x="201612" y="674687"/>
                  <a:pt x="192088" y="719138"/>
                  <a:pt x="200025" y="800100"/>
                </a:cubicBezTo>
                <a:cubicBezTo>
                  <a:pt x="207962" y="881062"/>
                  <a:pt x="230188" y="1057275"/>
                  <a:pt x="238125" y="1133475"/>
                </a:cubicBezTo>
                <a:cubicBezTo>
                  <a:pt x="246062" y="1209675"/>
                  <a:pt x="236538" y="1228725"/>
                  <a:pt x="247650" y="1257300"/>
                </a:cubicBezTo>
                <a:cubicBezTo>
                  <a:pt x="258762" y="1285875"/>
                  <a:pt x="287338" y="1311275"/>
                  <a:pt x="304800" y="1304925"/>
                </a:cubicBezTo>
                <a:cubicBezTo>
                  <a:pt x="322262" y="1298575"/>
                  <a:pt x="341313" y="1285875"/>
                  <a:pt x="352425" y="1219200"/>
                </a:cubicBezTo>
                <a:cubicBezTo>
                  <a:pt x="363538" y="1152525"/>
                  <a:pt x="365125" y="992188"/>
                  <a:pt x="371475" y="904875"/>
                </a:cubicBezTo>
                <a:cubicBezTo>
                  <a:pt x="377825" y="817563"/>
                  <a:pt x="379412" y="739775"/>
                  <a:pt x="390525" y="695325"/>
                </a:cubicBezTo>
                <a:cubicBezTo>
                  <a:pt x="401638" y="650875"/>
                  <a:pt x="423863" y="635000"/>
                  <a:pt x="438150" y="638175"/>
                </a:cubicBezTo>
                <a:cubicBezTo>
                  <a:pt x="452437" y="641350"/>
                  <a:pt x="466725" y="669925"/>
                  <a:pt x="476250" y="714375"/>
                </a:cubicBezTo>
                <a:cubicBezTo>
                  <a:pt x="485775" y="758825"/>
                  <a:pt x="488950" y="819150"/>
                  <a:pt x="495300" y="904875"/>
                </a:cubicBezTo>
                <a:cubicBezTo>
                  <a:pt x="501650" y="990600"/>
                  <a:pt x="500063" y="1158875"/>
                  <a:pt x="514350" y="1228725"/>
                </a:cubicBezTo>
                <a:cubicBezTo>
                  <a:pt x="528637" y="1298575"/>
                  <a:pt x="560388" y="1323975"/>
                  <a:pt x="581025" y="1323975"/>
                </a:cubicBezTo>
                <a:cubicBezTo>
                  <a:pt x="601662" y="1323975"/>
                  <a:pt x="622300" y="1328737"/>
                  <a:pt x="638175" y="1228725"/>
                </a:cubicBezTo>
                <a:cubicBezTo>
                  <a:pt x="654050" y="1128713"/>
                  <a:pt x="661988" y="820738"/>
                  <a:pt x="676275" y="723900"/>
                </a:cubicBezTo>
                <a:cubicBezTo>
                  <a:pt x="690563" y="627063"/>
                  <a:pt x="711200" y="644525"/>
                  <a:pt x="723900" y="647700"/>
                </a:cubicBezTo>
                <a:cubicBezTo>
                  <a:pt x="736600" y="650875"/>
                  <a:pt x="739775" y="650875"/>
                  <a:pt x="752475" y="742950"/>
                </a:cubicBezTo>
                <a:cubicBezTo>
                  <a:pt x="765175" y="835025"/>
                  <a:pt x="782638" y="1106488"/>
                  <a:pt x="800100" y="1200150"/>
                </a:cubicBezTo>
                <a:cubicBezTo>
                  <a:pt x="817562" y="1293812"/>
                  <a:pt x="838200" y="1298575"/>
                  <a:pt x="857250" y="1304925"/>
                </a:cubicBezTo>
                <a:cubicBezTo>
                  <a:pt x="876300" y="1311275"/>
                  <a:pt x="900113" y="1331912"/>
                  <a:pt x="914400" y="1238250"/>
                </a:cubicBezTo>
                <a:cubicBezTo>
                  <a:pt x="928687" y="1144588"/>
                  <a:pt x="928688" y="839788"/>
                  <a:pt x="942975" y="742950"/>
                </a:cubicBezTo>
                <a:cubicBezTo>
                  <a:pt x="957263" y="646113"/>
                  <a:pt x="985838" y="657225"/>
                  <a:pt x="1000125" y="657225"/>
                </a:cubicBezTo>
                <a:cubicBezTo>
                  <a:pt x="1014412" y="657225"/>
                  <a:pt x="1014413" y="644525"/>
                  <a:pt x="1028700" y="742950"/>
                </a:cubicBezTo>
                <a:cubicBezTo>
                  <a:pt x="1042987" y="841375"/>
                  <a:pt x="1068388" y="1152525"/>
                  <a:pt x="1085850" y="1247775"/>
                </a:cubicBezTo>
                <a:cubicBezTo>
                  <a:pt x="1103312" y="1343025"/>
                  <a:pt x="1114425" y="1317625"/>
                  <a:pt x="1133475" y="1314450"/>
                </a:cubicBezTo>
                <a:cubicBezTo>
                  <a:pt x="1152525" y="1311275"/>
                  <a:pt x="1184275" y="1331912"/>
                  <a:pt x="1200150" y="1228725"/>
                </a:cubicBezTo>
                <a:cubicBezTo>
                  <a:pt x="1216025" y="1125538"/>
                  <a:pt x="1216025" y="792163"/>
                  <a:pt x="1228725" y="695325"/>
                </a:cubicBezTo>
                <a:cubicBezTo>
                  <a:pt x="1241425" y="598488"/>
                  <a:pt x="1263650" y="647700"/>
                  <a:pt x="1276350" y="647700"/>
                </a:cubicBezTo>
                <a:cubicBezTo>
                  <a:pt x="1289050" y="647700"/>
                  <a:pt x="1292225" y="601663"/>
                  <a:pt x="1304925" y="695325"/>
                </a:cubicBezTo>
                <a:cubicBezTo>
                  <a:pt x="1317625" y="788987"/>
                  <a:pt x="1335088" y="1111250"/>
                  <a:pt x="1352550" y="1209675"/>
                </a:cubicBezTo>
                <a:cubicBezTo>
                  <a:pt x="1370013" y="1308100"/>
                  <a:pt x="1377950" y="1281113"/>
                  <a:pt x="1409700" y="1285875"/>
                </a:cubicBezTo>
                <a:cubicBezTo>
                  <a:pt x="1441450" y="1290637"/>
                  <a:pt x="1490663" y="1300162"/>
                  <a:pt x="1543050" y="1238250"/>
                </a:cubicBezTo>
                <a:cubicBezTo>
                  <a:pt x="1595437" y="1176338"/>
                  <a:pt x="1724025" y="914400"/>
                  <a:pt x="1724025" y="914400"/>
                </a:cubicBezTo>
                <a:cubicBezTo>
                  <a:pt x="1795462" y="785813"/>
                  <a:pt x="1893888" y="587375"/>
                  <a:pt x="1971675" y="466725"/>
                </a:cubicBezTo>
                <a:cubicBezTo>
                  <a:pt x="2049462" y="346075"/>
                  <a:pt x="2097088" y="263525"/>
                  <a:pt x="2190750" y="190500"/>
                </a:cubicBezTo>
                <a:cubicBezTo>
                  <a:pt x="2284412" y="117475"/>
                  <a:pt x="2425700" y="57150"/>
                  <a:pt x="2533650" y="28575"/>
                </a:cubicBezTo>
                <a:cubicBezTo>
                  <a:pt x="2641600" y="0"/>
                  <a:pt x="2740025" y="9525"/>
                  <a:pt x="2838450" y="1905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199533" y="4137371"/>
            <a:ext cx="2952487" cy="669371"/>
          </a:xfrm>
          <a:custGeom>
            <a:avLst/>
            <a:gdLst>
              <a:gd name="connsiteX0" fmla="*/ 0 w 2828925"/>
              <a:gd name="connsiteY0" fmla="*/ 552450 h 590550"/>
              <a:gd name="connsiteX1" fmla="*/ 800100 w 2828925"/>
              <a:gd name="connsiteY1" fmla="*/ 571500 h 590550"/>
              <a:gd name="connsiteX2" fmla="*/ 1371600 w 2828925"/>
              <a:gd name="connsiteY2" fmla="*/ 571500 h 590550"/>
              <a:gd name="connsiteX3" fmla="*/ 1638300 w 2828925"/>
              <a:gd name="connsiteY3" fmla="*/ 495300 h 590550"/>
              <a:gd name="connsiteX4" fmla="*/ 2828925 w 2828925"/>
              <a:gd name="connsiteY4" fmla="*/ 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925" h="590550">
                <a:moveTo>
                  <a:pt x="0" y="552450"/>
                </a:moveTo>
                <a:lnTo>
                  <a:pt x="800100" y="571500"/>
                </a:lnTo>
                <a:cubicBezTo>
                  <a:pt x="1028700" y="574675"/>
                  <a:pt x="1231900" y="584200"/>
                  <a:pt x="1371600" y="571500"/>
                </a:cubicBezTo>
                <a:cubicBezTo>
                  <a:pt x="1511300" y="558800"/>
                  <a:pt x="1395413" y="590550"/>
                  <a:pt x="1638300" y="495300"/>
                </a:cubicBezTo>
                <a:cubicBezTo>
                  <a:pt x="1881187" y="400050"/>
                  <a:pt x="2355056" y="200025"/>
                  <a:pt x="2828925" y="0"/>
                </a:cubicBezTo>
              </a:path>
            </a:pathLst>
          </a:cu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27975" y="3857093"/>
            <a:ext cx="4027021" cy="9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1779366" y="3824704"/>
            <a:ext cx="4027021" cy="9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3167257" y="3844393"/>
            <a:ext cx="4027021" cy="9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4672207" y="3824704"/>
            <a:ext cx="4027021" cy="9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6123598" y="3831693"/>
            <a:ext cx="4027021" cy="9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5241" y="1848555"/>
            <a:ext cx="1415772" cy="584775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Плодный период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20900" y="2463945"/>
            <a:ext cx="2064647" cy="584775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Новорожденность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и детство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97847" y="1859352"/>
            <a:ext cx="1560742" cy="584775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Половое созревание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91100" y="2431556"/>
            <a:ext cx="1955799" cy="584775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Репродуктивный  период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90687" y="1924129"/>
            <a:ext cx="1282394" cy="338554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Старость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6977" y="1900632"/>
            <a:ext cx="430887" cy="3872297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Скорость секреции гонадотропинов 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237105" y="5869671"/>
            <a:ext cx="4811461" cy="5232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Периоды жизни человека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457200" y="101600"/>
            <a:ext cx="8572500" cy="1049338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Программирование характера секреторной активности гипоталамуса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12" grpId="0" animBg="1"/>
      <p:bldP spid="14" grpId="0" animBg="1"/>
      <p:bldP spid="21" grpId="0"/>
      <p:bldP spid="22" grpId="0"/>
      <p:bldP spid="23" grpId="0"/>
      <p:bldP spid="24" grpId="0"/>
      <p:bldP spid="25" grpId="0"/>
      <p:bldP spid="28" grpId="0"/>
      <p:bldP spid="32" grpId="0"/>
      <p:bldP spid="3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4402305" y="5943705"/>
            <a:ext cx="2530759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 err="1">
                <a:solidFill>
                  <a:srgbClr val="FFFF00"/>
                </a:solidFill>
                <a:latin typeface="+mn-lt"/>
              </a:rPr>
              <a:t>Дегидротестостерон</a:t>
            </a:r>
            <a:r>
              <a:rPr lang="ru-RU" sz="1800" b="1" dirty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6080956" y="3804017"/>
            <a:ext cx="187569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FF00"/>
                </a:solidFill>
              </a:rPr>
              <a:t>тестостерон</a:t>
            </a:r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193343" y="6396335"/>
            <a:ext cx="2072185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FF00"/>
                </a:solidFill>
              </a:rPr>
              <a:t>альдостерон </a:t>
            </a:r>
          </a:p>
        </p:txBody>
      </p:sp>
      <p:sp>
        <p:nvSpPr>
          <p:cNvPr id="5128" name="Rectangle 29"/>
          <p:cNvSpPr>
            <a:spLocks noGrp="1" noChangeArrowheads="1"/>
          </p:cNvSpPr>
          <p:nvPr>
            <p:ph type="title" sz="quarter"/>
          </p:nvPr>
        </p:nvSpPr>
        <p:spPr>
          <a:xfrm>
            <a:off x="3152775" y="0"/>
            <a:ext cx="5991225" cy="75088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CCFF"/>
                </a:solidFill>
              </a:rPr>
              <a:t>Синтез стероидных гормонов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53456" y="150125"/>
            <a:ext cx="2005013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err="1">
                <a:solidFill>
                  <a:srgbClr val="FFFF00"/>
                </a:solidFill>
              </a:rPr>
              <a:t>Холестерол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13644" y="1090328"/>
            <a:ext cx="186974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 err="1">
                <a:solidFill>
                  <a:srgbClr val="FFFF00"/>
                </a:solidFill>
              </a:rPr>
              <a:t>прегненолон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6135908" y="723593"/>
            <a:ext cx="1875311" cy="7848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 err="1">
                <a:solidFill>
                  <a:srgbClr val="FFFF00"/>
                </a:solidFill>
              </a:rPr>
              <a:t>Дегидроэпи</a:t>
            </a:r>
            <a:r>
              <a:rPr lang="ru-RU" sz="1800" b="1" dirty="0">
                <a:solidFill>
                  <a:srgbClr val="FFFF00"/>
                </a:solidFill>
              </a:rPr>
              <a:t>-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800" b="1" dirty="0" err="1">
                <a:solidFill>
                  <a:srgbClr val="FFFF00"/>
                </a:solidFill>
              </a:rPr>
              <a:t>андростерон</a:t>
            </a: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13645" y="2009799"/>
            <a:ext cx="172575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FF00"/>
                </a:solidFill>
              </a:rPr>
              <a:t>прогестерон </a:t>
            </a: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2915637" y="1983546"/>
            <a:ext cx="199754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FF00"/>
                </a:solidFill>
              </a:rPr>
              <a:t>17</a:t>
            </a:r>
            <a:r>
              <a:rPr lang="ru-RU" sz="1800" b="1" dirty="0">
                <a:solidFill>
                  <a:srgbClr val="FFFF00"/>
                </a:solidFill>
                <a:sym typeface="Symbol" pitchFamily="18" charset="2"/>
              </a:rPr>
              <a:t>-гидрокси</a:t>
            </a:r>
            <a:r>
              <a:rPr lang="en-US" sz="1800" b="1" dirty="0">
                <a:solidFill>
                  <a:srgbClr val="FFFF00"/>
                </a:solidFill>
                <a:sym typeface="Symbol" pitchFamily="18" charset="2"/>
              </a:rPr>
              <a:t>-</a:t>
            </a:r>
            <a:r>
              <a:rPr lang="ru-RU" sz="1800" b="1" dirty="0">
                <a:solidFill>
                  <a:srgbClr val="FFFF00"/>
                </a:solidFill>
              </a:rPr>
              <a:t>прогестерон </a:t>
            </a: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6141492" y="2096045"/>
            <a:ext cx="1965279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 err="1">
                <a:solidFill>
                  <a:srgbClr val="FFFF00"/>
                </a:solidFill>
              </a:rPr>
              <a:t>андростендион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7493762" y="5899491"/>
            <a:ext cx="1486468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 err="1">
                <a:solidFill>
                  <a:srgbClr val="FFFF00"/>
                </a:solidFill>
                <a:latin typeface="+mn-lt"/>
              </a:rPr>
              <a:t>эстрадиол</a:t>
            </a:r>
            <a:r>
              <a:rPr lang="ru-RU" sz="1800" b="1" dirty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2934260" y="869406"/>
            <a:ext cx="1992572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FF00"/>
                </a:solidFill>
              </a:rPr>
              <a:t>17</a:t>
            </a:r>
            <a:r>
              <a:rPr lang="ru-RU" sz="1800" b="1" dirty="0">
                <a:solidFill>
                  <a:srgbClr val="FFFF00"/>
                </a:solidFill>
                <a:sym typeface="Symbol" pitchFamily="18" charset="2"/>
              </a:rPr>
              <a:t>-гидрокси-</a:t>
            </a:r>
            <a:r>
              <a:rPr lang="ru-RU" sz="1800" b="1" dirty="0">
                <a:solidFill>
                  <a:srgbClr val="FFFF00"/>
                </a:solidFill>
              </a:rPr>
              <a:t>прегненолон </a:t>
            </a:r>
          </a:p>
        </p:txBody>
      </p:sp>
      <p:sp>
        <p:nvSpPr>
          <p:cNvPr id="3123" name="AutoShape 51"/>
          <p:cNvSpPr>
            <a:spLocks noChangeArrowheads="1"/>
          </p:cNvSpPr>
          <p:nvPr/>
        </p:nvSpPr>
        <p:spPr bwMode="auto">
          <a:xfrm>
            <a:off x="1231900" y="568325"/>
            <a:ext cx="214313" cy="563563"/>
          </a:xfrm>
          <a:prstGeom prst="downArrow">
            <a:avLst>
              <a:gd name="adj1" fmla="val 50000"/>
              <a:gd name="adj2" fmla="val 431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29" name="AutoShape 57"/>
          <p:cNvSpPr>
            <a:spLocks noChangeArrowheads="1"/>
          </p:cNvSpPr>
          <p:nvPr/>
        </p:nvSpPr>
        <p:spPr bwMode="auto">
          <a:xfrm>
            <a:off x="1174750" y="4518025"/>
            <a:ext cx="217488" cy="1992313"/>
          </a:xfrm>
          <a:prstGeom prst="downArrow">
            <a:avLst>
              <a:gd name="adj1" fmla="val 49676"/>
              <a:gd name="adj2" fmla="val 507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0" name="AutoShape 58"/>
          <p:cNvSpPr>
            <a:spLocks noChangeArrowheads="1"/>
          </p:cNvSpPr>
          <p:nvPr/>
        </p:nvSpPr>
        <p:spPr bwMode="auto">
          <a:xfrm>
            <a:off x="1773238" y="1028700"/>
            <a:ext cx="1352550" cy="485775"/>
          </a:xfrm>
          <a:prstGeom prst="rightArrow">
            <a:avLst>
              <a:gd name="adj1" fmla="val 50000"/>
              <a:gd name="adj2" fmla="val 50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100" dirty="0"/>
              <a:t>17</a:t>
            </a:r>
            <a:r>
              <a:rPr lang="el-GR" sz="1100" dirty="0"/>
              <a:t>α</a:t>
            </a:r>
            <a:r>
              <a:rPr lang="ru-RU" sz="1100" dirty="0"/>
              <a:t>-</a:t>
            </a:r>
            <a:r>
              <a:rPr lang="ru-RU" sz="1100" dirty="0" err="1"/>
              <a:t>гидроксилаза</a:t>
            </a:r>
            <a:endParaRPr lang="ru-RU" sz="1100" dirty="0"/>
          </a:p>
        </p:txBody>
      </p:sp>
      <p:sp>
        <p:nvSpPr>
          <p:cNvPr id="3132" name="AutoShape 60"/>
          <p:cNvSpPr>
            <a:spLocks noChangeArrowheads="1"/>
          </p:cNvSpPr>
          <p:nvPr/>
        </p:nvSpPr>
        <p:spPr bwMode="auto">
          <a:xfrm>
            <a:off x="4772025" y="998538"/>
            <a:ext cx="1409700" cy="485775"/>
          </a:xfrm>
          <a:prstGeom prst="rightArrow">
            <a:avLst>
              <a:gd name="adj1" fmla="val 50000"/>
              <a:gd name="adj2" fmla="val 373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/>
              <a:t>17,20-лиаза</a:t>
            </a:r>
          </a:p>
        </p:txBody>
      </p:sp>
      <p:sp>
        <p:nvSpPr>
          <p:cNvPr id="3135" name="AutoShape 63"/>
          <p:cNvSpPr>
            <a:spLocks noChangeArrowheads="1"/>
          </p:cNvSpPr>
          <p:nvPr/>
        </p:nvSpPr>
        <p:spPr bwMode="auto">
          <a:xfrm rot="5400000">
            <a:off x="6373663" y="3043605"/>
            <a:ext cx="1378210" cy="259213"/>
          </a:xfrm>
          <a:prstGeom prst="rightArrow">
            <a:avLst>
              <a:gd name="adj1" fmla="val 46843"/>
              <a:gd name="adj2" fmla="val 503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0" y="3094607"/>
            <a:ext cx="201986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FF00"/>
                </a:solidFill>
              </a:rPr>
              <a:t>11-дезокси-кортикостерон </a:t>
            </a: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2813710" y="3083232"/>
            <a:ext cx="1771937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FF00"/>
                </a:solidFill>
              </a:rPr>
              <a:t>11-дезокси-кортизол </a:t>
            </a:r>
          </a:p>
        </p:txBody>
      </p:sp>
      <p:sp>
        <p:nvSpPr>
          <p:cNvPr id="48" name="Text Box 44"/>
          <p:cNvSpPr txBox="1">
            <a:spLocks noChangeArrowheads="1"/>
          </p:cNvSpPr>
          <p:nvPr/>
        </p:nvSpPr>
        <p:spPr bwMode="auto">
          <a:xfrm>
            <a:off x="0" y="4186425"/>
            <a:ext cx="2524838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 err="1">
                <a:solidFill>
                  <a:srgbClr val="FFFF00"/>
                </a:solidFill>
              </a:rPr>
              <a:t>кортикостерон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2747748" y="4203510"/>
            <a:ext cx="175601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FF00"/>
                </a:solidFill>
              </a:rPr>
              <a:t>кортизол </a:t>
            </a:r>
          </a:p>
        </p:txBody>
      </p:sp>
      <p:sp>
        <p:nvSpPr>
          <p:cNvPr id="51" name="AutoShape 58"/>
          <p:cNvSpPr>
            <a:spLocks noChangeArrowheads="1"/>
          </p:cNvSpPr>
          <p:nvPr/>
        </p:nvSpPr>
        <p:spPr bwMode="auto">
          <a:xfrm>
            <a:off x="1639888" y="1931988"/>
            <a:ext cx="1322387" cy="485775"/>
          </a:xfrm>
          <a:prstGeom prst="rightArrow">
            <a:avLst>
              <a:gd name="adj1" fmla="val 50000"/>
              <a:gd name="adj2" fmla="val 502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100" dirty="0"/>
              <a:t>17</a:t>
            </a:r>
            <a:r>
              <a:rPr lang="el-GR" sz="1100" dirty="0"/>
              <a:t>α</a:t>
            </a:r>
            <a:r>
              <a:rPr lang="ru-RU" sz="1100" dirty="0"/>
              <a:t>-</a:t>
            </a:r>
            <a:r>
              <a:rPr lang="ru-RU" sz="1100" dirty="0" err="1"/>
              <a:t>гидроксилаза</a:t>
            </a:r>
            <a:endParaRPr lang="ru-RU" sz="1100" dirty="0"/>
          </a:p>
        </p:txBody>
      </p:sp>
      <p:sp>
        <p:nvSpPr>
          <p:cNvPr id="52" name="AutoShape 60"/>
          <p:cNvSpPr>
            <a:spLocks noChangeArrowheads="1"/>
          </p:cNvSpPr>
          <p:nvPr/>
        </p:nvSpPr>
        <p:spPr bwMode="auto">
          <a:xfrm>
            <a:off x="4775200" y="2051050"/>
            <a:ext cx="1435100" cy="485775"/>
          </a:xfrm>
          <a:prstGeom prst="rightArrow">
            <a:avLst>
              <a:gd name="adj1" fmla="val 50000"/>
              <a:gd name="adj2" fmla="val 373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/>
              <a:t>17,20-лиаза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57225" y="2759075"/>
            <a:ext cx="3709988" cy="24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21-гидроксилаза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17538" y="3825875"/>
            <a:ext cx="3709987" cy="244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11</a:t>
            </a:r>
            <a:r>
              <a:rPr lang="el-GR" sz="1200" dirty="0"/>
              <a:t>β </a:t>
            </a:r>
            <a:r>
              <a:rPr lang="ru-RU" sz="1200" dirty="0"/>
              <a:t>-гидроксилаза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82563" y="5013325"/>
            <a:ext cx="2246312" cy="200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18-гидроксидегидрогеназа </a:t>
            </a:r>
          </a:p>
        </p:txBody>
      </p:sp>
      <p:sp>
        <p:nvSpPr>
          <p:cNvPr id="3126" name="AutoShape 54"/>
          <p:cNvSpPr>
            <a:spLocks noChangeArrowheads="1"/>
          </p:cNvSpPr>
          <p:nvPr/>
        </p:nvSpPr>
        <p:spPr bwMode="auto">
          <a:xfrm>
            <a:off x="935038" y="2374900"/>
            <a:ext cx="238125" cy="819150"/>
          </a:xfrm>
          <a:prstGeom prst="downArrow">
            <a:avLst>
              <a:gd name="adj1" fmla="val 49676"/>
              <a:gd name="adj2" fmla="val 432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28" name="AutoShape 56"/>
          <p:cNvSpPr>
            <a:spLocks noChangeArrowheads="1"/>
          </p:cNvSpPr>
          <p:nvPr/>
        </p:nvSpPr>
        <p:spPr bwMode="auto">
          <a:xfrm>
            <a:off x="3932238" y="2570163"/>
            <a:ext cx="257175" cy="609600"/>
          </a:xfrm>
          <a:prstGeom prst="downArrow">
            <a:avLst>
              <a:gd name="adj1" fmla="val 49676"/>
              <a:gd name="adj2" fmla="val 433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24" name="AutoShape 52"/>
          <p:cNvSpPr>
            <a:spLocks noChangeArrowheads="1"/>
          </p:cNvSpPr>
          <p:nvPr/>
        </p:nvSpPr>
        <p:spPr bwMode="auto">
          <a:xfrm>
            <a:off x="1146175" y="1439863"/>
            <a:ext cx="204788" cy="647700"/>
          </a:xfrm>
          <a:prstGeom prst="downArrow">
            <a:avLst>
              <a:gd name="adj1" fmla="val 50000"/>
              <a:gd name="adj2" fmla="val 43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AutoShape 52"/>
          <p:cNvSpPr>
            <a:spLocks noChangeArrowheads="1"/>
          </p:cNvSpPr>
          <p:nvPr/>
        </p:nvSpPr>
        <p:spPr bwMode="auto">
          <a:xfrm>
            <a:off x="6924299" y="1430338"/>
            <a:ext cx="212725" cy="725487"/>
          </a:xfrm>
          <a:prstGeom prst="downArrow">
            <a:avLst>
              <a:gd name="adj1" fmla="val 50000"/>
              <a:gd name="adj2" fmla="val 434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7" name="AutoShape 65"/>
          <p:cNvSpPr>
            <a:spLocks noChangeArrowheads="1"/>
          </p:cNvSpPr>
          <p:nvPr/>
        </p:nvSpPr>
        <p:spPr bwMode="auto">
          <a:xfrm rot="5400000">
            <a:off x="824706" y="3853657"/>
            <a:ext cx="600075" cy="207962"/>
          </a:xfrm>
          <a:prstGeom prst="rightArrow">
            <a:avLst>
              <a:gd name="adj1" fmla="val 46843"/>
              <a:gd name="adj2" fmla="val 501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AutoShape 62"/>
          <p:cNvSpPr>
            <a:spLocks noChangeArrowheads="1"/>
          </p:cNvSpPr>
          <p:nvPr/>
        </p:nvSpPr>
        <p:spPr bwMode="auto">
          <a:xfrm rot="5400000">
            <a:off x="3337719" y="3855244"/>
            <a:ext cx="571500" cy="233362"/>
          </a:xfrm>
          <a:prstGeom prst="rightArrow">
            <a:avLst>
              <a:gd name="adj1" fmla="val 50000"/>
              <a:gd name="adj2" fmla="val 367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256609" y="5315876"/>
            <a:ext cx="200892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FF00"/>
                </a:solidFill>
              </a:rPr>
              <a:t>18</a:t>
            </a:r>
            <a:r>
              <a:rPr lang="ru-RU" sz="1800" b="1" dirty="0">
                <a:solidFill>
                  <a:srgbClr val="FFFF00"/>
                </a:solidFill>
                <a:sym typeface="Symbol" pitchFamily="18" charset="2"/>
              </a:rPr>
              <a:t>-гидрокси</a:t>
            </a:r>
            <a:r>
              <a:rPr lang="en-US" sz="1800" b="1" dirty="0">
                <a:solidFill>
                  <a:srgbClr val="FFFF00"/>
                </a:solidFill>
                <a:sym typeface="Symbol" pitchFamily="18" charset="2"/>
              </a:rPr>
              <a:t>-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кортикостерон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54038" y="6053138"/>
            <a:ext cx="1520825" cy="225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18-гидроксилаза </a:t>
            </a:r>
          </a:p>
        </p:txBody>
      </p:sp>
      <p:sp>
        <p:nvSpPr>
          <p:cNvPr id="54" name="AutoShape 52"/>
          <p:cNvSpPr>
            <a:spLocks noChangeArrowheads="1"/>
          </p:cNvSpPr>
          <p:nvPr/>
        </p:nvSpPr>
        <p:spPr bwMode="auto">
          <a:xfrm>
            <a:off x="4356100" y="1427163"/>
            <a:ext cx="215900" cy="674687"/>
          </a:xfrm>
          <a:prstGeom prst="downArrow">
            <a:avLst>
              <a:gd name="adj1" fmla="val 50000"/>
              <a:gd name="adj2" fmla="val 430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46063" y="1665288"/>
            <a:ext cx="7820025" cy="204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3</a:t>
            </a:r>
            <a:r>
              <a:rPr lang="el-GR" sz="1200" dirty="0"/>
              <a:t>β</a:t>
            </a:r>
            <a:r>
              <a:rPr lang="ru-RU" sz="1200" dirty="0"/>
              <a:t>-</a:t>
            </a:r>
            <a:r>
              <a:rPr lang="ru-RU" sz="1200" dirty="0" err="1"/>
              <a:t>гидроксистероид-дегидрогеназа</a:t>
            </a:r>
            <a:r>
              <a:rPr lang="ru-RU" sz="1200" dirty="0"/>
              <a:t>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542842" y="3005683"/>
            <a:ext cx="2782888" cy="24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17</a:t>
            </a:r>
            <a:r>
              <a:rPr lang="el-GR" sz="1200" dirty="0"/>
              <a:t>β</a:t>
            </a:r>
            <a:r>
              <a:rPr lang="ru-RU" sz="1200" dirty="0"/>
              <a:t>-</a:t>
            </a:r>
            <a:r>
              <a:rPr lang="ru-RU" sz="1200" dirty="0" err="1"/>
              <a:t>гидроксистероид-дегидрогеназа</a:t>
            </a:r>
            <a:r>
              <a:rPr lang="ru-RU" sz="1200" dirty="0"/>
              <a:t> </a:t>
            </a:r>
          </a:p>
        </p:txBody>
      </p:sp>
      <p:sp>
        <p:nvSpPr>
          <p:cNvPr id="3131" name="AutoShape 59"/>
          <p:cNvSpPr>
            <a:spLocks noChangeArrowheads="1"/>
          </p:cNvSpPr>
          <p:nvPr/>
        </p:nvSpPr>
        <p:spPr bwMode="auto">
          <a:xfrm rot="7199442">
            <a:off x="5125986" y="4863482"/>
            <a:ext cx="2015773" cy="342900"/>
          </a:xfrm>
          <a:prstGeom prst="rightArrow">
            <a:avLst>
              <a:gd name="adj1" fmla="val 44444"/>
              <a:gd name="adj2" fmla="val 36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AutoShape 59"/>
          <p:cNvSpPr>
            <a:spLocks noChangeArrowheads="1"/>
          </p:cNvSpPr>
          <p:nvPr/>
        </p:nvSpPr>
        <p:spPr bwMode="auto">
          <a:xfrm rot="14400558" flipH="1">
            <a:off x="6861530" y="4838461"/>
            <a:ext cx="2015773" cy="342900"/>
          </a:xfrm>
          <a:prstGeom prst="rightArrow">
            <a:avLst>
              <a:gd name="adj1" fmla="val 44444"/>
              <a:gd name="adj2" fmla="val 36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286094" y="4940499"/>
            <a:ext cx="1496846" cy="272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/>
              <a:t>5</a:t>
            </a:r>
            <a:r>
              <a:rPr lang="el-GR" sz="1200" dirty="0" smtClean="0"/>
              <a:t>α</a:t>
            </a:r>
            <a:r>
              <a:rPr lang="ru-RU" sz="1200" dirty="0" smtClean="0"/>
              <a:t>—</a:t>
            </a:r>
            <a:r>
              <a:rPr lang="ru-RU" sz="1200" dirty="0" err="1" smtClean="0"/>
              <a:t>редуктаза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035282" y="4956422"/>
            <a:ext cx="1496846" cy="272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 smtClean="0"/>
              <a:t>Ароматаза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8" grpId="0" animBg="1"/>
      <p:bldP spid="3117" grpId="0" animBg="1"/>
      <p:bldP spid="50" grpId="0" animBg="1"/>
      <p:bldP spid="3079" grpId="0" animBg="1"/>
      <p:bldP spid="3111" grpId="0" animBg="1"/>
      <p:bldP spid="3112" grpId="0" animBg="1"/>
      <p:bldP spid="3114" grpId="0" animBg="1"/>
      <p:bldP spid="3115" grpId="0" animBg="1"/>
      <p:bldP spid="3116" grpId="0" animBg="1"/>
      <p:bldP spid="3120" grpId="0" animBg="1"/>
      <p:bldP spid="3121" grpId="0" animBg="1"/>
      <p:bldP spid="3123" grpId="0" animBg="1"/>
      <p:bldP spid="3129" grpId="0" animBg="1"/>
      <p:bldP spid="3130" grpId="0" animBg="1"/>
      <p:bldP spid="3132" grpId="0" animBg="1"/>
      <p:bldP spid="313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6" grpId="0" animBg="1"/>
      <p:bldP spid="57" grpId="0" animBg="1"/>
      <p:bldP spid="59" grpId="0" animBg="1"/>
      <p:bldP spid="3126" grpId="0" animBg="1"/>
      <p:bldP spid="3128" grpId="0" animBg="1"/>
      <p:bldP spid="3124" grpId="0" animBg="1"/>
      <p:bldP spid="55" grpId="0" animBg="1"/>
      <p:bldP spid="3137" grpId="0" animBg="1"/>
      <p:bldP spid="3134" grpId="0" animBg="1"/>
      <p:bldP spid="39" grpId="0" animBg="1"/>
      <p:bldP spid="40" grpId="0" animBg="1"/>
      <p:bldP spid="54" grpId="0" animBg="1"/>
      <p:bldP spid="53" grpId="0" animBg="1"/>
      <p:bldP spid="41" grpId="0" animBg="1"/>
      <p:bldP spid="3131" grpId="0" animBg="1"/>
      <p:bldP spid="42" grpId="0" animBg="1"/>
      <p:bldP spid="43" grpId="0" animBg="1"/>
      <p:bldP spid="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1" y="465138"/>
            <a:ext cx="6604378" cy="6138862"/>
          </a:xfr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99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ПОЛОВАЯ ДИФФЕРЕНЦИРОВКА ГОЛОВНОГО МОЗГА</a:t>
            </a:r>
            <a:endParaRPr lang="ru-RU" b="1" spc="50" dirty="0">
              <a:ln w="11430"/>
              <a:solidFill>
                <a:srgbClr val="FF9999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95951" y="2770632"/>
            <a:ext cx="4482089" cy="348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872" y="420624"/>
            <a:ext cx="8229600" cy="5943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indent="14288">
              <a:buNone/>
            </a:pP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Действие половых гормонов на мозг в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пренатальном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периоде может также сказываться на аспекты познания и поведения человека в зрелом возрасте:</a:t>
            </a:r>
          </a:p>
          <a:p>
            <a:pPr marL="712788" indent="265113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половом поведении, </a:t>
            </a:r>
          </a:p>
          <a:p>
            <a:pPr marL="712788" indent="265113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агрессивности,</a:t>
            </a:r>
          </a:p>
          <a:p>
            <a:pPr marL="712788" indent="265113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памяти, </a:t>
            </a:r>
          </a:p>
          <a:p>
            <a:pPr marL="712788" indent="265113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эмоциях, </a:t>
            </a:r>
          </a:p>
          <a:p>
            <a:pPr marL="712788" indent="265113" defTabSz="712788">
              <a:tabLst>
                <a:tab pos="987425" algn="l"/>
              </a:tabLst>
            </a:pP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зрительном и слуховом 	восприятии, 	</a:t>
            </a:r>
          </a:p>
          <a:p>
            <a:pPr marL="712788" indent="265113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стресс.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7143" y="2194560"/>
            <a:ext cx="3233057" cy="2715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832" y="274638"/>
            <a:ext cx="7744968" cy="133470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712788" indent="265113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половое поведение и 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агрессивность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456" y="3419856"/>
            <a:ext cx="6912864" cy="26776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indent="265113">
              <a:buFont typeface="Arial" pitchFamily="34" charset="0"/>
              <a:buChar char="•"/>
            </a:pP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контролируется гипоталамусом,</a:t>
            </a:r>
          </a:p>
          <a:p>
            <a:pPr indent="265113" defTabSz="265113">
              <a:buFont typeface="Arial" pitchFamily="34" charset="0"/>
              <a:buChar char="•"/>
            </a:pP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половые гормоны	оказывают 	</a:t>
            </a:r>
            <a:r>
              <a:rPr lang="ru-RU" sz="28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пермиссивное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(разрешающее) 	действие , </a:t>
            </a:r>
          </a:p>
          <a:p>
            <a:pPr indent="265113" defTabSz="265113">
              <a:buFont typeface="Arial" pitchFamily="34" charset="0"/>
              <a:buChar char="•"/>
            </a:pP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выраженность программируется в 	</a:t>
            </a:r>
            <a:r>
              <a:rPr lang="ru-RU" sz="28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пренатальном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периоде.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7648" y="2898648"/>
            <a:ext cx="2816352" cy="2112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5567"/>
            <a:ext cx="2962656" cy="2344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" y="2249424"/>
            <a:ext cx="6492240" cy="405993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630238" indent="-447675"/>
            <a:r>
              <a:rPr lang="ru-RU" dirty="0" smtClean="0"/>
              <a:t>Половые различия анатомической и функциональной организации головного мозга, по-видимому, сформировались в процессе эволюции под влиянием естественного отбора. 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7488" y="301562"/>
            <a:ext cx="3209544" cy="3402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98064" y="274320"/>
            <a:ext cx="6345936" cy="20621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У мужчин </a:t>
            </a:r>
            <a:r>
              <a:rPr lang="ru-RU" dirty="0" smtClean="0"/>
              <a:t>формируется поведение, </a:t>
            </a:r>
            <a:r>
              <a:rPr lang="ru-RU" dirty="0" smtClean="0"/>
              <a:t>полезные для охоты и обеспечения безопасности партнёра.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587752"/>
            <a:ext cx="7059168" cy="356616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/>
              <a:t>Мужчины подчиняются </a:t>
            </a:r>
            <a:r>
              <a:rPr lang="ru-RU" sz="2800" dirty="0" smtClean="0"/>
              <a:t>авторитетам (управляемые). </a:t>
            </a:r>
            <a:endParaRPr lang="ru-RU" sz="2800" dirty="0" smtClean="0"/>
          </a:p>
          <a:p>
            <a:r>
              <a:rPr lang="ru-RU" sz="2800" dirty="0" smtClean="0"/>
              <a:t>Образуют иерархические организации.</a:t>
            </a:r>
          </a:p>
          <a:p>
            <a:r>
              <a:rPr lang="ru-RU" sz="2800" dirty="0" smtClean="0"/>
              <a:t>Быстро принимают решения.</a:t>
            </a:r>
          </a:p>
          <a:p>
            <a:r>
              <a:rPr lang="ru-RU" sz="2800" dirty="0" smtClean="0"/>
              <a:t>Склонность к риску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r>
              <a:rPr lang="ru-RU" sz="2800" dirty="0" smtClean="0"/>
              <a:t>Хорошо ориентируются в пространстве </a:t>
            </a:r>
            <a:endParaRPr lang="ru-RU" sz="28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4043"/>
            <a:ext cx="2613201" cy="2033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88" y="1965960"/>
            <a:ext cx="1929384" cy="1929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755" y="4069080"/>
            <a:ext cx="3736244" cy="278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2609"/>
            <a:ext cx="6062472" cy="246887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У женщин - формы поведения, обеспечивающие выращивание детей.</a:t>
            </a:r>
          </a:p>
          <a:p>
            <a:pPr marL="0" indent="0" algn="just">
              <a:buNone/>
            </a:pPr>
            <a:r>
              <a:rPr lang="ru-RU" sz="2400" dirty="0" smtClean="0"/>
              <a:t>(</a:t>
            </a:r>
            <a:r>
              <a:rPr lang="ru-RU" sz="2400" dirty="0" smtClean="0"/>
              <a:t>гибель </a:t>
            </a:r>
            <a:r>
              <a:rPr lang="ru-RU" sz="2400" dirty="0" smtClean="0"/>
              <a:t>особи женского пола </a:t>
            </a:r>
            <a:r>
              <a:rPr lang="ru-RU" sz="2400" dirty="0" smtClean="0"/>
              <a:t>угрожает самому существованию </a:t>
            </a:r>
            <a:r>
              <a:rPr lang="ru-RU" sz="2400" dirty="0" smtClean="0"/>
              <a:t>популяции)</a:t>
            </a:r>
            <a:endParaRPr lang="ru-RU" sz="2400" dirty="0"/>
          </a:p>
        </p:txBody>
      </p:sp>
      <p:sp>
        <p:nvSpPr>
          <p:cNvPr id="4" name="Содержимое 5"/>
          <p:cNvSpPr txBox="1">
            <a:spLocks/>
          </p:cNvSpPr>
          <p:nvPr/>
        </p:nvSpPr>
        <p:spPr bwMode="auto">
          <a:xfrm>
            <a:off x="1737360" y="2825496"/>
            <a:ext cx="6702552" cy="393192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Независимые (плохо управляемые).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Предпочитают действовать индивидуально.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Нерешительные.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Хорошо развиты вербальные способности.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Плохо ориентируются в пространстве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5580" y="0"/>
            <a:ext cx="3178420" cy="2203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51760"/>
            <a:ext cx="1788224" cy="238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0336" y="3465575"/>
            <a:ext cx="1883664" cy="313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561" y="-4144"/>
            <a:ext cx="8229600" cy="1143000"/>
          </a:xfrm>
        </p:spPr>
        <p:txBody>
          <a:bodyPr/>
          <a:lstStyle/>
          <a:p>
            <a: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ПОЛОВОЕ СОЗРЕВАНИЕ </a:t>
            </a: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5366" y="1170878"/>
            <a:ext cx="5620214" cy="5397190"/>
          </a:xfrm>
          <a:solidFill>
            <a:srgbClr val="FF66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indent="14288">
              <a:buNone/>
            </a:pPr>
            <a:r>
              <a:rPr lang="ru-RU" sz="3000" b="1" dirty="0" smtClean="0">
                <a:ln w="11430">
                  <a:solidFill>
                    <a:srgbClr val="660066"/>
                  </a:solidFill>
                </a:ln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процесс формирования воспроизводящей функции организма человека, </a:t>
            </a:r>
          </a:p>
          <a:p>
            <a:pPr indent="14288">
              <a:buNone/>
            </a:pPr>
            <a:r>
              <a:rPr lang="ru-RU" sz="3000" b="1" dirty="0" smtClean="0">
                <a:ln w="11430">
                  <a:solidFill>
                    <a:srgbClr val="660066"/>
                  </a:solidFill>
                </a:ln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проявляющийся постепенным развитием вторичных половых признаков </a:t>
            </a:r>
          </a:p>
          <a:p>
            <a:pPr indent="14288">
              <a:buNone/>
            </a:pPr>
            <a:r>
              <a:rPr lang="ru-RU" sz="3000" b="1" dirty="0" smtClean="0">
                <a:ln w="11430">
                  <a:solidFill>
                    <a:srgbClr val="660066"/>
                  </a:solidFill>
                </a:ln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завершающийся наступлением половой зрелости.</a:t>
            </a:r>
            <a:endParaRPr lang="ru-RU" sz="3000" b="1" dirty="0">
              <a:ln w="11430">
                <a:solidFill>
                  <a:srgbClr val="660066"/>
                </a:solidFill>
              </a:ln>
              <a:solidFill>
                <a:schemeClr val="bg1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268" y="1657960"/>
            <a:ext cx="3185648" cy="440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22250"/>
            <a:ext cx="9144000" cy="6367463"/>
          </a:xfrm>
          <a:solidFill>
            <a:schemeClr val="bg2"/>
          </a:solidFill>
          <a:ln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>
                <a:solidFill>
                  <a:srgbClr val="CCFF99"/>
                </a:solidFill>
              </a:rPr>
              <a:t>Развитие вторичных половых признаков во время полового созревания у девушек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rgbClr val="CCFF99"/>
                </a:solidFill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>
              <a:solidFill>
                <a:srgbClr val="CCFF99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 b="1">
              <a:solidFill>
                <a:srgbClr val="CCFF99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CCFF99"/>
                </a:solidFill>
              </a:rPr>
              <a:t>	признаки 		возраст 	гормоны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>
              <a:solidFill>
                <a:srgbClr val="CCFF99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CCFF99"/>
                </a:solidFill>
              </a:rPr>
              <a:t>Начало развития 		8–13 	эстроген, прогестерон, гормон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CCFF99"/>
                </a:solidFill>
              </a:rPr>
              <a:t>	молочных желез 			роста, тирозин, инсулин, 						кортизол</a:t>
            </a:r>
          </a:p>
          <a:p>
            <a:pPr>
              <a:lnSpc>
                <a:spcPct val="80000"/>
              </a:lnSpc>
            </a:pPr>
            <a:endParaRPr lang="ru-RU" sz="2000">
              <a:solidFill>
                <a:srgbClr val="CCFF99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CCFF99"/>
                </a:solidFill>
              </a:rPr>
              <a:t>Лобковые волосы		8–14 	андрогены надпочечников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CCFF99"/>
                </a:solidFill>
              </a:rPr>
              <a:t>Менархи 			10–16 	эстроген и прогестерон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CCFF99"/>
                </a:solidFill>
              </a:rPr>
              <a:t>Подмышечные волосы 	10–16 	андрогены надпочечников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CCFF99"/>
                </a:solidFill>
              </a:rPr>
              <a:t>Экскреция потовых 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CCFF99"/>
                </a:solidFill>
              </a:rPr>
              <a:t>	сальных желез, угри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CCFF99"/>
                </a:solidFill>
              </a:rPr>
              <a:t>	(в закрытых сальных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CCFF99"/>
                </a:solidFill>
              </a:rPr>
              <a:t>	железах) 			10–16 	андрогены надпочечников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5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35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63025" cy="6619875"/>
          </a:xfrm>
          <a:solidFill>
            <a:schemeClr val="bg2"/>
          </a:soli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CCFF99"/>
                </a:solidFill>
              </a:rPr>
              <a:t>Развитие вторичных половых признаков во время полового созревания у юношей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CCFF99"/>
                </a:solidFill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>
                <a:solidFill>
                  <a:srgbClr val="CCFF99"/>
                </a:solidFill>
              </a:rPr>
              <a:t>	</a:t>
            </a:r>
            <a:r>
              <a:rPr lang="ru-RU" sz="2400" b="1">
                <a:solidFill>
                  <a:srgbClr val="CCFF99"/>
                </a:solidFill>
              </a:rPr>
              <a:t>признаки 		возраст 	гормоны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>
              <a:solidFill>
                <a:srgbClr val="CCFF99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900" b="1">
              <a:solidFill>
                <a:srgbClr val="CCFF99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900" b="1">
              <a:solidFill>
                <a:srgbClr val="CCFF99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CCFF99"/>
                </a:solidFill>
              </a:rPr>
              <a:t>Начало роста 		10–14 		тестостерон, гормон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CCFF99"/>
                </a:solidFill>
              </a:rPr>
              <a:t>	наружных половых  			роста, ФСГ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CCFF99"/>
                </a:solidFill>
              </a:rPr>
              <a:t>	органов					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CCFF99"/>
                </a:solidFill>
              </a:rPr>
              <a:t>Лобковые волосы		10–15 	 	тестостерон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CCFF99"/>
                </a:solidFill>
              </a:rPr>
              <a:t>Рост тела 			11–16 	 	тестостерон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CCFF99"/>
                </a:solidFill>
              </a:rPr>
              <a:t>Рост гортани 		11–16	 	тестостерон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CCFF99"/>
                </a:solidFill>
              </a:rPr>
              <a:t>	(ломка голоса)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CCFF99"/>
                </a:solidFill>
              </a:rPr>
              <a:t>Волосы на лице 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CCFF99"/>
                </a:solidFill>
              </a:rPr>
              <a:t>	подмышкой		 12–17 	 	тестостерон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CCFF99"/>
                </a:solidFill>
              </a:rPr>
              <a:t>Экскреция потовых 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CCFF99"/>
                </a:solidFill>
              </a:rPr>
              <a:t>	сальных желез, угри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CCFF99"/>
                </a:solidFill>
              </a:rPr>
              <a:t>	(в закрытых сальных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CCFF99"/>
                </a:solidFill>
              </a:rPr>
              <a:t>	железах) 			 12–17		тестостерон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b="1">
              <a:solidFill>
                <a:srgbClr val="CC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5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56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560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560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560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560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560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573213" y="0"/>
            <a:ext cx="5684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Герминативная функция яичек</a:t>
            </a:r>
          </a:p>
        </p:txBody>
      </p:sp>
      <p:pic>
        <p:nvPicPr>
          <p:cNvPr id="33809" name="Picture 17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975" y="644525"/>
            <a:ext cx="4556125" cy="6019800"/>
          </a:xfrm>
          <a:noFill/>
          <a:ln/>
        </p:spPr>
      </p:pic>
      <p:pic>
        <p:nvPicPr>
          <p:cNvPr id="33814" name="Picture 22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60925" y="642938"/>
            <a:ext cx="4038600" cy="599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>Механизм действия половых гормонов</a:t>
            </a:r>
          </a:p>
        </p:txBody>
      </p:sp>
      <p:sp>
        <p:nvSpPr>
          <p:cNvPr id="5" name="Цилиндр 4"/>
          <p:cNvSpPr/>
          <p:nvPr/>
        </p:nvSpPr>
        <p:spPr>
          <a:xfrm>
            <a:off x="122827" y="968992"/>
            <a:ext cx="1719621" cy="5677468"/>
          </a:xfrm>
          <a:prstGeom prst="can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3207223" y="914400"/>
            <a:ext cx="5718413" cy="5732059"/>
          </a:xfrm>
          <a:prstGeom prst="cube">
            <a:avLst>
              <a:gd name="adj" fmla="val 688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3895" y="846160"/>
            <a:ext cx="136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кровь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818865"/>
            <a:ext cx="3548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клетка мишень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ирог 8"/>
          <p:cNvSpPr/>
          <p:nvPr/>
        </p:nvSpPr>
        <p:spPr>
          <a:xfrm rot="2635019">
            <a:off x="318149" y="1990568"/>
            <a:ext cx="894890" cy="860427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ТБ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0" name="Ромб 9"/>
          <p:cNvSpPr/>
          <p:nvPr/>
        </p:nvSpPr>
        <p:spPr>
          <a:xfrm>
            <a:off x="832507" y="2060812"/>
            <a:ext cx="736979" cy="709684"/>
          </a:xfrm>
          <a:prstGeom prst="diamond">
            <a:avLst/>
          </a:prstGeom>
          <a:solidFill>
            <a:srgbClr val="66FF3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818862" y="2866029"/>
            <a:ext cx="395785" cy="846161"/>
          </a:xfrm>
          <a:prstGeom prst="up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643713" y="3782704"/>
            <a:ext cx="736979" cy="709684"/>
          </a:xfrm>
          <a:prstGeom prst="diamond">
            <a:avLst/>
          </a:prstGeom>
          <a:solidFill>
            <a:srgbClr val="66FF3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1473954" y="3957850"/>
            <a:ext cx="668746" cy="368490"/>
          </a:xfrm>
          <a:prstGeom prst="left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3550681" y="3782703"/>
            <a:ext cx="736979" cy="709684"/>
          </a:xfrm>
          <a:prstGeom prst="diamond">
            <a:avLst/>
          </a:prstGeom>
          <a:solidFill>
            <a:srgbClr val="66FF3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2868303" y="3960125"/>
            <a:ext cx="652819" cy="368490"/>
          </a:xfrm>
          <a:prstGeom prst="left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2144970" y="3782705"/>
            <a:ext cx="736979" cy="734704"/>
          </a:xfrm>
          <a:prstGeom prst="diamond">
            <a:avLst/>
          </a:prstGeom>
          <a:solidFill>
            <a:srgbClr val="66FF3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3340155" y="2139381"/>
            <a:ext cx="1341019" cy="894890"/>
            <a:chOff x="3967961" y="2385043"/>
            <a:chExt cx="1341019" cy="89489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763069" y="2702257"/>
              <a:ext cx="409432" cy="163774"/>
            </a:xfrm>
            <a:prstGeom prst="rect">
              <a:avLst/>
            </a:prstGeom>
            <a:solidFill>
              <a:srgbClr val="FF999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endParaRPr lang="ru-RU" sz="1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Пирог 16"/>
            <p:cNvSpPr/>
            <p:nvPr/>
          </p:nvSpPr>
          <p:spPr>
            <a:xfrm rot="7825205">
              <a:off x="3950730" y="2402274"/>
              <a:ext cx="894890" cy="860427"/>
            </a:xfrm>
            <a:prstGeom prst="pie">
              <a:avLst/>
            </a:prstGeom>
            <a:solidFill>
              <a:srgbClr val="FF999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ru-RU" sz="1800" b="1" dirty="0" smtClean="0">
                  <a:solidFill>
                    <a:schemeClr val="bg1">
                      <a:lumMod val="75000"/>
                    </a:schemeClr>
                  </a:solidFill>
                </a:rPr>
                <a:t>РБ</a:t>
              </a:r>
              <a:endParaRPr lang="ru-RU" sz="1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5104264" y="2511188"/>
              <a:ext cx="204716" cy="532263"/>
            </a:xfrm>
            <a:prstGeom prst="ellipse">
              <a:avLst/>
            </a:prstGeom>
            <a:solidFill>
              <a:srgbClr val="FF999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endParaRPr lang="ru-RU" sz="1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Группа 54"/>
          <p:cNvGrpSpPr/>
          <p:nvPr/>
        </p:nvGrpSpPr>
        <p:grpSpPr>
          <a:xfrm>
            <a:off x="4625319" y="2878634"/>
            <a:ext cx="1341019" cy="1192944"/>
            <a:chOff x="4625319" y="2878634"/>
            <a:chExt cx="1341019" cy="1192944"/>
          </a:xfrm>
        </p:grpSpPr>
        <p:sp>
          <p:nvSpPr>
            <p:cNvPr id="19" name="Ромб 18"/>
            <p:cNvSpPr/>
            <p:nvPr/>
          </p:nvSpPr>
          <p:spPr>
            <a:xfrm>
              <a:off x="4699368" y="3361894"/>
              <a:ext cx="736979" cy="709684"/>
            </a:xfrm>
            <a:prstGeom prst="diamond">
              <a:avLst/>
            </a:prstGeom>
            <a:solidFill>
              <a:srgbClr val="66FF33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Т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grpSp>
          <p:nvGrpSpPr>
            <p:cNvPr id="18" name="Группа 22"/>
            <p:cNvGrpSpPr/>
            <p:nvPr/>
          </p:nvGrpSpPr>
          <p:grpSpPr>
            <a:xfrm rot="257424">
              <a:off x="4625319" y="2878634"/>
              <a:ext cx="1341019" cy="894890"/>
              <a:chOff x="3967961" y="2385043"/>
              <a:chExt cx="1341019" cy="894890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4763069" y="2702257"/>
                <a:ext cx="409432" cy="163774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t"/>
              <a:lstStyle/>
              <a:p>
                <a:pPr algn="ctr"/>
                <a:endParaRPr lang="ru-RU" sz="1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Пирог 24"/>
              <p:cNvSpPr/>
              <p:nvPr/>
            </p:nvSpPr>
            <p:spPr>
              <a:xfrm rot="7825205">
                <a:off x="3950730" y="2402274"/>
                <a:ext cx="894890" cy="860427"/>
              </a:xfrm>
              <a:prstGeom prst="pie">
                <a:avLst/>
              </a:prstGeom>
              <a:solidFill>
                <a:srgbClr val="FF9999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t"/>
              <a:lstStyle/>
              <a:p>
                <a:pPr algn="ctr"/>
                <a:r>
                  <a:rPr lang="ru-RU" sz="1800" b="1" dirty="0" smtClean="0">
                    <a:solidFill>
                      <a:schemeClr val="bg1">
                        <a:lumMod val="75000"/>
                      </a:schemeClr>
                    </a:solidFill>
                  </a:rPr>
                  <a:t>РБ</a:t>
                </a:r>
                <a:endParaRPr lang="ru-RU" sz="1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5104264" y="2511188"/>
                <a:ext cx="204716" cy="532263"/>
              </a:xfrm>
              <a:prstGeom prst="ellipse">
                <a:avLst/>
              </a:prstGeom>
              <a:solidFill>
                <a:srgbClr val="FF9999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t"/>
              <a:lstStyle/>
              <a:p>
                <a:pPr algn="ctr"/>
                <a:endParaRPr lang="ru-RU" sz="1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27" name="Двойная стрелка влево/вправо 26"/>
          <p:cNvSpPr/>
          <p:nvPr/>
        </p:nvSpPr>
        <p:spPr>
          <a:xfrm rot="20451863">
            <a:off x="4295674" y="3923764"/>
            <a:ext cx="572340" cy="145622"/>
          </a:xfrm>
          <a:prstGeom prst="left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 rot="2332177">
            <a:off x="4038471" y="3100910"/>
            <a:ext cx="569088" cy="107680"/>
          </a:xfrm>
          <a:prstGeom prst="left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30"/>
          <p:cNvGrpSpPr/>
          <p:nvPr/>
        </p:nvGrpSpPr>
        <p:grpSpPr>
          <a:xfrm flipH="1">
            <a:off x="7226488" y="1392072"/>
            <a:ext cx="1237711" cy="3651188"/>
            <a:chOff x="6926238" y="1458035"/>
            <a:chExt cx="1237711" cy="4595159"/>
          </a:xfrm>
        </p:grpSpPr>
        <p:sp>
          <p:nvSpPr>
            <p:cNvPr id="29" name="Полилиния 28"/>
            <p:cNvSpPr/>
            <p:nvPr/>
          </p:nvSpPr>
          <p:spPr>
            <a:xfrm rot="5733239">
              <a:off x="5324901" y="3059372"/>
              <a:ext cx="3944203" cy="741529"/>
            </a:xfrm>
            <a:custGeom>
              <a:avLst/>
              <a:gdLst>
                <a:gd name="connsiteX0" fmla="*/ 38669 w 3944203"/>
                <a:gd name="connsiteY0" fmla="*/ 584579 h 741529"/>
                <a:gd name="connsiteX1" fmla="*/ 202442 w 3944203"/>
                <a:gd name="connsiteY1" fmla="*/ 393510 h 741529"/>
                <a:gd name="connsiteX2" fmla="*/ 379863 w 3944203"/>
                <a:gd name="connsiteY2" fmla="*/ 216090 h 741529"/>
                <a:gd name="connsiteX3" fmla="*/ 652818 w 3944203"/>
                <a:gd name="connsiteY3" fmla="*/ 161499 h 741529"/>
                <a:gd name="connsiteX4" fmla="*/ 925773 w 3944203"/>
                <a:gd name="connsiteY4" fmla="*/ 366215 h 741529"/>
                <a:gd name="connsiteX5" fmla="*/ 1171433 w 3944203"/>
                <a:gd name="connsiteY5" fmla="*/ 666466 h 741529"/>
                <a:gd name="connsiteX6" fmla="*/ 1321558 w 3944203"/>
                <a:gd name="connsiteY6" fmla="*/ 734705 h 741529"/>
                <a:gd name="connsiteX7" fmla="*/ 1458036 w 3944203"/>
                <a:gd name="connsiteY7" fmla="*/ 693761 h 741529"/>
                <a:gd name="connsiteX8" fmla="*/ 1662753 w 3944203"/>
                <a:gd name="connsiteY8" fmla="*/ 516340 h 741529"/>
                <a:gd name="connsiteX9" fmla="*/ 1922060 w 3944203"/>
                <a:gd name="connsiteY9" fmla="*/ 216090 h 741529"/>
                <a:gd name="connsiteX10" fmla="*/ 2113129 w 3944203"/>
                <a:gd name="connsiteY10" fmla="*/ 38669 h 741529"/>
                <a:gd name="connsiteX11" fmla="*/ 2372436 w 3944203"/>
                <a:gd name="connsiteY11" fmla="*/ 38669 h 741529"/>
                <a:gd name="connsiteX12" fmla="*/ 2809164 w 3944203"/>
                <a:gd name="connsiteY12" fmla="*/ 270681 h 741529"/>
                <a:gd name="connsiteX13" fmla="*/ 3245893 w 3944203"/>
                <a:gd name="connsiteY13" fmla="*/ 529988 h 741529"/>
                <a:gd name="connsiteX14" fmla="*/ 3477905 w 3944203"/>
                <a:gd name="connsiteY14" fmla="*/ 666466 h 741529"/>
                <a:gd name="connsiteX15" fmla="*/ 3655326 w 3944203"/>
                <a:gd name="connsiteY15" fmla="*/ 584579 h 741529"/>
                <a:gd name="connsiteX16" fmla="*/ 3655326 w 3944203"/>
                <a:gd name="connsiteY16" fmla="*/ 584579 h 741529"/>
                <a:gd name="connsiteX17" fmla="*/ 3709917 w 3944203"/>
                <a:gd name="connsiteY17" fmla="*/ 448102 h 741529"/>
                <a:gd name="connsiteX18" fmla="*/ 3696269 w 3944203"/>
                <a:gd name="connsiteY18" fmla="*/ 175146 h 741529"/>
                <a:gd name="connsiteX19" fmla="*/ 3778155 w 3944203"/>
                <a:gd name="connsiteY19" fmla="*/ 120555 h 741529"/>
                <a:gd name="connsiteX20" fmla="*/ 3900985 w 3944203"/>
                <a:gd name="connsiteY20" fmla="*/ 134203 h 741529"/>
                <a:gd name="connsiteX21" fmla="*/ 3928281 w 3944203"/>
                <a:gd name="connsiteY21" fmla="*/ 188794 h 741529"/>
                <a:gd name="connsiteX22" fmla="*/ 3805451 w 3944203"/>
                <a:gd name="connsiteY22" fmla="*/ 147851 h 741529"/>
                <a:gd name="connsiteX23" fmla="*/ 3696269 w 3944203"/>
                <a:gd name="connsiteY23" fmla="*/ 134203 h 741529"/>
                <a:gd name="connsiteX24" fmla="*/ 3600735 w 3944203"/>
                <a:gd name="connsiteY24" fmla="*/ 175146 h 741529"/>
                <a:gd name="connsiteX25" fmla="*/ 3614382 w 3944203"/>
                <a:gd name="connsiteY25" fmla="*/ 270681 h 741529"/>
                <a:gd name="connsiteX26" fmla="*/ 3587087 w 3944203"/>
                <a:gd name="connsiteY26" fmla="*/ 502693 h 741529"/>
                <a:gd name="connsiteX27" fmla="*/ 3450609 w 3944203"/>
                <a:gd name="connsiteY27" fmla="*/ 680113 h 741529"/>
                <a:gd name="connsiteX28" fmla="*/ 3082120 w 3944203"/>
                <a:gd name="connsiteY28" fmla="*/ 543636 h 741529"/>
                <a:gd name="connsiteX29" fmla="*/ 2495266 w 3944203"/>
                <a:gd name="connsiteY29" fmla="*/ 175146 h 741529"/>
                <a:gd name="connsiteX30" fmla="*/ 2331493 w 3944203"/>
                <a:gd name="connsiteY30" fmla="*/ 106908 h 741529"/>
                <a:gd name="connsiteX31" fmla="*/ 2181367 w 3944203"/>
                <a:gd name="connsiteY31" fmla="*/ 25021 h 741529"/>
                <a:gd name="connsiteX32" fmla="*/ 1990299 w 3944203"/>
                <a:gd name="connsiteY32" fmla="*/ 79612 h 741529"/>
                <a:gd name="connsiteX33" fmla="*/ 1785582 w 3944203"/>
                <a:gd name="connsiteY33" fmla="*/ 270681 h 741529"/>
                <a:gd name="connsiteX34" fmla="*/ 1512627 w 3944203"/>
                <a:gd name="connsiteY34" fmla="*/ 570931 h 741529"/>
                <a:gd name="connsiteX35" fmla="*/ 1335206 w 3944203"/>
                <a:gd name="connsiteY35" fmla="*/ 721057 h 741529"/>
                <a:gd name="connsiteX36" fmla="*/ 1130490 w 3944203"/>
                <a:gd name="connsiteY36" fmla="*/ 693761 h 741529"/>
                <a:gd name="connsiteX37" fmla="*/ 871182 w 3944203"/>
                <a:gd name="connsiteY37" fmla="*/ 434454 h 741529"/>
                <a:gd name="connsiteX38" fmla="*/ 639170 w 3944203"/>
                <a:gd name="connsiteY38" fmla="*/ 202442 h 741529"/>
                <a:gd name="connsiteX39" fmla="*/ 502693 w 3944203"/>
                <a:gd name="connsiteY39" fmla="*/ 202442 h 741529"/>
                <a:gd name="connsiteX40" fmla="*/ 311624 w 3944203"/>
                <a:gd name="connsiteY40" fmla="*/ 352567 h 741529"/>
                <a:gd name="connsiteX41" fmla="*/ 311624 w 3944203"/>
                <a:gd name="connsiteY41" fmla="*/ 352567 h 741529"/>
                <a:gd name="connsiteX42" fmla="*/ 188794 w 3944203"/>
                <a:gd name="connsiteY42" fmla="*/ 543636 h 741529"/>
                <a:gd name="connsiteX43" fmla="*/ 25021 w 3944203"/>
                <a:gd name="connsiteY43" fmla="*/ 666466 h 741529"/>
                <a:gd name="connsiteX44" fmla="*/ 38669 w 3944203"/>
                <a:gd name="connsiteY44" fmla="*/ 584579 h 74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944203" h="741529">
                  <a:moveTo>
                    <a:pt x="38669" y="584579"/>
                  </a:moveTo>
                  <a:cubicBezTo>
                    <a:pt x="68239" y="539086"/>
                    <a:pt x="145576" y="454925"/>
                    <a:pt x="202442" y="393510"/>
                  </a:cubicBezTo>
                  <a:cubicBezTo>
                    <a:pt x="259308" y="332095"/>
                    <a:pt x="304800" y="254758"/>
                    <a:pt x="379863" y="216090"/>
                  </a:cubicBezTo>
                  <a:cubicBezTo>
                    <a:pt x="454926" y="177422"/>
                    <a:pt x="561833" y="136478"/>
                    <a:pt x="652818" y="161499"/>
                  </a:cubicBezTo>
                  <a:cubicBezTo>
                    <a:pt x="743803" y="186520"/>
                    <a:pt x="839337" y="282054"/>
                    <a:pt x="925773" y="366215"/>
                  </a:cubicBezTo>
                  <a:cubicBezTo>
                    <a:pt x="1012209" y="450376"/>
                    <a:pt x="1105469" y="605051"/>
                    <a:pt x="1171433" y="666466"/>
                  </a:cubicBezTo>
                  <a:cubicBezTo>
                    <a:pt x="1237397" y="727881"/>
                    <a:pt x="1273791" y="730156"/>
                    <a:pt x="1321558" y="734705"/>
                  </a:cubicBezTo>
                  <a:cubicBezTo>
                    <a:pt x="1369325" y="739254"/>
                    <a:pt x="1401170" y="730155"/>
                    <a:pt x="1458036" y="693761"/>
                  </a:cubicBezTo>
                  <a:cubicBezTo>
                    <a:pt x="1514902" y="657367"/>
                    <a:pt x="1585416" y="595952"/>
                    <a:pt x="1662753" y="516340"/>
                  </a:cubicBezTo>
                  <a:cubicBezTo>
                    <a:pt x="1740090" y="436728"/>
                    <a:pt x="1846997" y="295702"/>
                    <a:pt x="1922060" y="216090"/>
                  </a:cubicBezTo>
                  <a:cubicBezTo>
                    <a:pt x="1997123" y="136478"/>
                    <a:pt x="2038066" y="68239"/>
                    <a:pt x="2113129" y="38669"/>
                  </a:cubicBezTo>
                  <a:cubicBezTo>
                    <a:pt x="2188192" y="9099"/>
                    <a:pt x="2256430" y="0"/>
                    <a:pt x="2372436" y="38669"/>
                  </a:cubicBezTo>
                  <a:cubicBezTo>
                    <a:pt x="2488442" y="77338"/>
                    <a:pt x="2663588" y="188795"/>
                    <a:pt x="2809164" y="270681"/>
                  </a:cubicBezTo>
                  <a:cubicBezTo>
                    <a:pt x="2954740" y="352567"/>
                    <a:pt x="3245893" y="529988"/>
                    <a:pt x="3245893" y="529988"/>
                  </a:cubicBezTo>
                  <a:cubicBezTo>
                    <a:pt x="3357350" y="595952"/>
                    <a:pt x="3409666" y="657368"/>
                    <a:pt x="3477905" y="666466"/>
                  </a:cubicBezTo>
                  <a:cubicBezTo>
                    <a:pt x="3546144" y="675564"/>
                    <a:pt x="3655326" y="584579"/>
                    <a:pt x="3655326" y="584579"/>
                  </a:cubicBezTo>
                  <a:lnTo>
                    <a:pt x="3655326" y="584579"/>
                  </a:lnTo>
                  <a:cubicBezTo>
                    <a:pt x="3664424" y="561833"/>
                    <a:pt x="3703093" y="516341"/>
                    <a:pt x="3709917" y="448102"/>
                  </a:cubicBezTo>
                  <a:cubicBezTo>
                    <a:pt x="3716741" y="379863"/>
                    <a:pt x="3684896" y="229737"/>
                    <a:pt x="3696269" y="175146"/>
                  </a:cubicBezTo>
                  <a:cubicBezTo>
                    <a:pt x="3707642" y="120555"/>
                    <a:pt x="3744036" y="127379"/>
                    <a:pt x="3778155" y="120555"/>
                  </a:cubicBezTo>
                  <a:cubicBezTo>
                    <a:pt x="3812274" y="113731"/>
                    <a:pt x="3875964" y="122830"/>
                    <a:pt x="3900985" y="134203"/>
                  </a:cubicBezTo>
                  <a:cubicBezTo>
                    <a:pt x="3926006" y="145576"/>
                    <a:pt x="3944203" y="186519"/>
                    <a:pt x="3928281" y="188794"/>
                  </a:cubicBezTo>
                  <a:cubicBezTo>
                    <a:pt x="3912359" y="191069"/>
                    <a:pt x="3844120" y="156949"/>
                    <a:pt x="3805451" y="147851"/>
                  </a:cubicBezTo>
                  <a:cubicBezTo>
                    <a:pt x="3766782" y="138753"/>
                    <a:pt x="3730388" y="129654"/>
                    <a:pt x="3696269" y="134203"/>
                  </a:cubicBezTo>
                  <a:cubicBezTo>
                    <a:pt x="3662150" y="138752"/>
                    <a:pt x="3614383" y="152400"/>
                    <a:pt x="3600735" y="175146"/>
                  </a:cubicBezTo>
                  <a:cubicBezTo>
                    <a:pt x="3587087" y="197892"/>
                    <a:pt x="3616657" y="216090"/>
                    <a:pt x="3614382" y="270681"/>
                  </a:cubicBezTo>
                  <a:cubicBezTo>
                    <a:pt x="3612107" y="325272"/>
                    <a:pt x="3614383" y="434454"/>
                    <a:pt x="3587087" y="502693"/>
                  </a:cubicBezTo>
                  <a:cubicBezTo>
                    <a:pt x="3559792" y="570932"/>
                    <a:pt x="3534770" y="673289"/>
                    <a:pt x="3450609" y="680113"/>
                  </a:cubicBezTo>
                  <a:cubicBezTo>
                    <a:pt x="3366448" y="686937"/>
                    <a:pt x="3241344" y="627797"/>
                    <a:pt x="3082120" y="543636"/>
                  </a:cubicBezTo>
                  <a:cubicBezTo>
                    <a:pt x="2922896" y="459475"/>
                    <a:pt x="2620370" y="247934"/>
                    <a:pt x="2495266" y="175146"/>
                  </a:cubicBezTo>
                  <a:cubicBezTo>
                    <a:pt x="2370162" y="102358"/>
                    <a:pt x="2383809" y="131929"/>
                    <a:pt x="2331493" y="106908"/>
                  </a:cubicBezTo>
                  <a:cubicBezTo>
                    <a:pt x="2279177" y="81887"/>
                    <a:pt x="2238233" y="29570"/>
                    <a:pt x="2181367" y="25021"/>
                  </a:cubicBezTo>
                  <a:cubicBezTo>
                    <a:pt x="2124501" y="20472"/>
                    <a:pt x="2056263" y="38669"/>
                    <a:pt x="1990299" y="79612"/>
                  </a:cubicBezTo>
                  <a:cubicBezTo>
                    <a:pt x="1924335" y="120555"/>
                    <a:pt x="1865194" y="188795"/>
                    <a:pt x="1785582" y="270681"/>
                  </a:cubicBezTo>
                  <a:cubicBezTo>
                    <a:pt x="1705970" y="352568"/>
                    <a:pt x="1587690" y="495868"/>
                    <a:pt x="1512627" y="570931"/>
                  </a:cubicBezTo>
                  <a:cubicBezTo>
                    <a:pt x="1437564" y="645994"/>
                    <a:pt x="1398896" y="700585"/>
                    <a:pt x="1335206" y="721057"/>
                  </a:cubicBezTo>
                  <a:cubicBezTo>
                    <a:pt x="1271516" y="741529"/>
                    <a:pt x="1207827" y="741528"/>
                    <a:pt x="1130490" y="693761"/>
                  </a:cubicBezTo>
                  <a:cubicBezTo>
                    <a:pt x="1053153" y="645994"/>
                    <a:pt x="871182" y="434454"/>
                    <a:pt x="871182" y="434454"/>
                  </a:cubicBezTo>
                  <a:cubicBezTo>
                    <a:pt x="789295" y="352568"/>
                    <a:pt x="700585" y="241111"/>
                    <a:pt x="639170" y="202442"/>
                  </a:cubicBezTo>
                  <a:cubicBezTo>
                    <a:pt x="577755" y="163773"/>
                    <a:pt x="557284" y="177421"/>
                    <a:pt x="502693" y="202442"/>
                  </a:cubicBezTo>
                  <a:cubicBezTo>
                    <a:pt x="448102" y="227463"/>
                    <a:pt x="311624" y="352567"/>
                    <a:pt x="311624" y="352567"/>
                  </a:cubicBezTo>
                  <a:lnTo>
                    <a:pt x="311624" y="352567"/>
                  </a:lnTo>
                  <a:cubicBezTo>
                    <a:pt x="291152" y="384412"/>
                    <a:pt x="236561" y="491319"/>
                    <a:pt x="188794" y="543636"/>
                  </a:cubicBezTo>
                  <a:cubicBezTo>
                    <a:pt x="141027" y="595953"/>
                    <a:pt x="50042" y="659642"/>
                    <a:pt x="25021" y="666466"/>
                  </a:cubicBezTo>
                  <a:cubicBezTo>
                    <a:pt x="0" y="673290"/>
                    <a:pt x="9099" y="630072"/>
                    <a:pt x="38669" y="5845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 rot="5219125" flipV="1">
              <a:off x="5255610" y="3144856"/>
              <a:ext cx="4592325" cy="1224352"/>
            </a:xfrm>
            <a:custGeom>
              <a:avLst/>
              <a:gdLst>
                <a:gd name="connsiteX0" fmla="*/ 38669 w 3944203"/>
                <a:gd name="connsiteY0" fmla="*/ 584579 h 741529"/>
                <a:gd name="connsiteX1" fmla="*/ 202442 w 3944203"/>
                <a:gd name="connsiteY1" fmla="*/ 393510 h 741529"/>
                <a:gd name="connsiteX2" fmla="*/ 379863 w 3944203"/>
                <a:gd name="connsiteY2" fmla="*/ 216090 h 741529"/>
                <a:gd name="connsiteX3" fmla="*/ 652818 w 3944203"/>
                <a:gd name="connsiteY3" fmla="*/ 161499 h 741529"/>
                <a:gd name="connsiteX4" fmla="*/ 925773 w 3944203"/>
                <a:gd name="connsiteY4" fmla="*/ 366215 h 741529"/>
                <a:gd name="connsiteX5" fmla="*/ 1171433 w 3944203"/>
                <a:gd name="connsiteY5" fmla="*/ 666466 h 741529"/>
                <a:gd name="connsiteX6" fmla="*/ 1321558 w 3944203"/>
                <a:gd name="connsiteY6" fmla="*/ 734705 h 741529"/>
                <a:gd name="connsiteX7" fmla="*/ 1458036 w 3944203"/>
                <a:gd name="connsiteY7" fmla="*/ 693761 h 741529"/>
                <a:gd name="connsiteX8" fmla="*/ 1662753 w 3944203"/>
                <a:gd name="connsiteY8" fmla="*/ 516340 h 741529"/>
                <a:gd name="connsiteX9" fmla="*/ 1922060 w 3944203"/>
                <a:gd name="connsiteY9" fmla="*/ 216090 h 741529"/>
                <a:gd name="connsiteX10" fmla="*/ 2113129 w 3944203"/>
                <a:gd name="connsiteY10" fmla="*/ 38669 h 741529"/>
                <a:gd name="connsiteX11" fmla="*/ 2372436 w 3944203"/>
                <a:gd name="connsiteY11" fmla="*/ 38669 h 741529"/>
                <a:gd name="connsiteX12" fmla="*/ 2809164 w 3944203"/>
                <a:gd name="connsiteY12" fmla="*/ 270681 h 741529"/>
                <a:gd name="connsiteX13" fmla="*/ 3245893 w 3944203"/>
                <a:gd name="connsiteY13" fmla="*/ 529988 h 741529"/>
                <a:gd name="connsiteX14" fmla="*/ 3477905 w 3944203"/>
                <a:gd name="connsiteY14" fmla="*/ 666466 h 741529"/>
                <a:gd name="connsiteX15" fmla="*/ 3655326 w 3944203"/>
                <a:gd name="connsiteY15" fmla="*/ 584579 h 741529"/>
                <a:gd name="connsiteX16" fmla="*/ 3655326 w 3944203"/>
                <a:gd name="connsiteY16" fmla="*/ 584579 h 741529"/>
                <a:gd name="connsiteX17" fmla="*/ 3709917 w 3944203"/>
                <a:gd name="connsiteY17" fmla="*/ 448102 h 741529"/>
                <a:gd name="connsiteX18" fmla="*/ 3696269 w 3944203"/>
                <a:gd name="connsiteY18" fmla="*/ 175146 h 741529"/>
                <a:gd name="connsiteX19" fmla="*/ 3778155 w 3944203"/>
                <a:gd name="connsiteY19" fmla="*/ 120555 h 741529"/>
                <a:gd name="connsiteX20" fmla="*/ 3900985 w 3944203"/>
                <a:gd name="connsiteY20" fmla="*/ 134203 h 741529"/>
                <a:gd name="connsiteX21" fmla="*/ 3928281 w 3944203"/>
                <a:gd name="connsiteY21" fmla="*/ 188794 h 741529"/>
                <a:gd name="connsiteX22" fmla="*/ 3805451 w 3944203"/>
                <a:gd name="connsiteY22" fmla="*/ 147851 h 741529"/>
                <a:gd name="connsiteX23" fmla="*/ 3696269 w 3944203"/>
                <a:gd name="connsiteY23" fmla="*/ 134203 h 741529"/>
                <a:gd name="connsiteX24" fmla="*/ 3600735 w 3944203"/>
                <a:gd name="connsiteY24" fmla="*/ 175146 h 741529"/>
                <a:gd name="connsiteX25" fmla="*/ 3614382 w 3944203"/>
                <a:gd name="connsiteY25" fmla="*/ 270681 h 741529"/>
                <a:gd name="connsiteX26" fmla="*/ 3587087 w 3944203"/>
                <a:gd name="connsiteY26" fmla="*/ 502693 h 741529"/>
                <a:gd name="connsiteX27" fmla="*/ 3450609 w 3944203"/>
                <a:gd name="connsiteY27" fmla="*/ 680113 h 741529"/>
                <a:gd name="connsiteX28" fmla="*/ 3082120 w 3944203"/>
                <a:gd name="connsiteY28" fmla="*/ 543636 h 741529"/>
                <a:gd name="connsiteX29" fmla="*/ 2495266 w 3944203"/>
                <a:gd name="connsiteY29" fmla="*/ 175146 h 741529"/>
                <a:gd name="connsiteX30" fmla="*/ 2331493 w 3944203"/>
                <a:gd name="connsiteY30" fmla="*/ 106908 h 741529"/>
                <a:gd name="connsiteX31" fmla="*/ 2181367 w 3944203"/>
                <a:gd name="connsiteY31" fmla="*/ 25021 h 741529"/>
                <a:gd name="connsiteX32" fmla="*/ 1990299 w 3944203"/>
                <a:gd name="connsiteY32" fmla="*/ 79612 h 741529"/>
                <a:gd name="connsiteX33" fmla="*/ 1785582 w 3944203"/>
                <a:gd name="connsiteY33" fmla="*/ 270681 h 741529"/>
                <a:gd name="connsiteX34" fmla="*/ 1512627 w 3944203"/>
                <a:gd name="connsiteY34" fmla="*/ 570931 h 741529"/>
                <a:gd name="connsiteX35" fmla="*/ 1335206 w 3944203"/>
                <a:gd name="connsiteY35" fmla="*/ 721057 h 741529"/>
                <a:gd name="connsiteX36" fmla="*/ 1130490 w 3944203"/>
                <a:gd name="connsiteY36" fmla="*/ 693761 h 741529"/>
                <a:gd name="connsiteX37" fmla="*/ 871182 w 3944203"/>
                <a:gd name="connsiteY37" fmla="*/ 434454 h 741529"/>
                <a:gd name="connsiteX38" fmla="*/ 639170 w 3944203"/>
                <a:gd name="connsiteY38" fmla="*/ 202442 h 741529"/>
                <a:gd name="connsiteX39" fmla="*/ 502693 w 3944203"/>
                <a:gd name="connsiteY39" fmla="*/ 202442 h 741529"/>
                <a:gd name="connsiteX40" fmla="*/ 311624 w 3944203"/>
                <a:gd name="connsiteY40" fmla="*/ 352567 h 741529"/>
                <a:gd name="connsiteX41" fmla="*/ 311624 w 3944203"/>
                <a:gd name="connsiteY41" fmla="*/ 352567 h 741529"/>
                <a:gd name="connsiteX42" fmla="*/ 188794 w 3944203"/>
                <a:gd name="connsiteY42" fmla="*/ 543636 h 741529"/>
                <a:gd name="connsiteX43" fmla="*/ 25021 w 3944203"/>
                <a:gd name="connsiteY43" fmla="*/ 666466 h 741529"/>
                <a:gd name="connsiteX44" fmla="*/ 38669 w 3944203"/>
                <a:gd name="connsiteY44" fmla="*/ 584579 h 741529"/>
                <a:gd name="connsiteX0" fmla="*/ 38669 w 3944203"/>
                <a:gd name="connsiteY0" fmla="*/ 584579 h 901101"/>
                <a:gd name="connsiteX1" fmla="*/ 202442 w 3944203"/>
                <a:gd name="connsiteY1" fmla="*/ 393510 h 901101"/>
                <a:gd name="connsiteX2" fmla="*/ 379863 w 3944203"/>
                <a:gd name="connsiteY2" fmla="*/ 216090 h 901101"/>
                <a:gd name="connsiteX3" fmla="*/ 652818 w 3944203"/>
                <a:gd name="connsiteY3" fmla="*/ 161499 h 901101"/>
                <a:gd name="connsiteX4" fmla="*/ 925773 w 3944203"/>
                <a:gd name="connsiteY4" fmla="*/ 366215 h 901101"/>
                <a:gd name="connsiteX5" fmla="*/ 1171433 w 3944203"/>
                <a:gd name="connsiteY5" fmla="*/ 666466 h 901101"/>
                <a:gd name="connsiteX6" fmla="*/ 1321558 w 3944203"/>
                <a:gd name="connsiteY6" fmla="*/ 734705 h 901101"/>
                <a:gd name="connsiteX7" fmla="*/ 1458036 w 3944203"/>
                <a:gd name="connsiteY7" fmla="*/ 693761 h 901101"/>
                <a:gd name="connsiteX8" fmla="*/ 1662753 w 3944203"/>
                <a:gd name="connsiteY8" fmla="*/ 516340 h 901101"/>
                <a:gd name="connsiteX9" fmla="*/ 1922060 w 3944203"/>
                <a:gd name="connsiteY9" fmla="*/ 216090 h 901101"/>
                <a:gd name="connsiteX10" fmla="*/ 2113129 w 3944203"/>
                <a:gd name="connsiteY10" fmla="*/ 38669 h 901101"/>
                <a:gd name="connsiteX11" fmla="*/ 2372436 w 3944203"/>
                <a:gd name="connsiteY11" fmla="*/ 38669 h 901101"/>
                <a:gd name="connsiteX12" fmla="*/ 2809164 w 3944203"/>
                <a:gd name="connsiteY12" fmla="*/ 270681 h 901101"/>
                <a:gd name="connsiteX13" fmla="*/ 3245893 w 3944203"/>
                <a:gd name="connsiteY13" fmla="*/ 529988 h 901101"/>
                <a:gd name="connsiteX14" fmla="*/ 3477905 w 3944203"/>
                <a:gd name="connsiteY14" fmla="*/ 666466 h 901101"/>
                <a:gd name="connsiteX15" fmla="*/ 3655326 w 3944203"/>
                <a:gd name="connsiteY15" fmla="*/ 584579 h 901101"/>
                <a:gd name="connsiteX16" fmla="*/ 3655326 w 3944203"/>
                <a:gd name="connsiteY16" fmla="*/ 584579 h 901101"/>
                <a:gd name="connsiteX17" fmla="*/ 3709917 w 3944203"/>
                <a:gd name="connsiteY17" fmla="*/ 448102 h 901101"/>
                <a:gd name="connsiteX18" fmla="*/ 3696269 w 3944203"/>
                <a:gd name="connsiteY18" fmla="*/ 175146 h 901101"/>
                <a:gd name="connsiteX19" fmla="*/ 3778155 w 3944203"/>
                <a:gd name="connsiteY19" fmla="*/ 120555 h 901101"/>
                <a:gd name="connsiteX20" fmla="*/ 3900985 w 3944203"/>
                <a:gd name="connsiteY20" fmla="*/ 134203 h 901101"/>
                <a:gd name="connsiteX21" fmla="*/ 3928281 w 3944203"/>
                <a:gd name="connsiteY21" fmla="*/ 188794 h 901101"/>
                <a:gd name="connsiteX22" fmla="*/ 3805451 w 3944203"/>
                <a:gd name="connsiteY22" fmla="*/ 147851 h 901101"/>
                <a:gd name="connsiteX23" fmla="*/ 3696269 w 3944203"/>
                <a:gd name="connsiteY23" fmla="*/ 134203 h 901101"/>
                <a:gd name="connsiteX24" fmla="*/ 3600735 w 3944203"/>
                <a:gd name="connsiteY24" fmla="*/ 175146 h 901101"/>
                <a:gd name="connsiteX25" fmla="*/ 3614382 w 3944203"/>
                <a:gd name="connsiteY25" fmla="*/ 270681 h 901101"/>
                <a:gd name="connsiteX26" fmla="*/ 3587087 w 3944203"/>
                <a:gd name="connsiteY26" fmla="*/ 502693 h 901101"/>
                <a:gd name="connsiteX27" fmla="*/ 3450609 w 3944203"/>
                <a:gd name="connsiteY27" fmla="*/ 680113 h 901101"/>
                <a:gd name="connsiteX28" fmla="*/ 2823180 w 3944203"/>
                <a:gd name="connsiteY28" fmla="*/ 816940 h 901101"/>
                <a:gd name="connsiteX29" fmla="*/ 2495266 w 3944203"/>
                <a:gd name="connsiteY29" fmla="*/ 175146 h 901101"/>
                <a:gd name="connsiteX30" fmla="*/ 2331493 w 3944203"/>
                <a:gd name="connsiteY30" fmla="*/ 106908 h 901101"/>
                <a:gd name="connsiteX31" fmla="*/ 2181367 w 3944203"/>
                <a:gd name="connsiteY31" fmla="*/ 25021 h 901101"/>
                <a:gd name="connsiteX32" fmla="*/ 1990299 w 3944203"/>
                <a:gd name="connsiteY32" fmla="*/ 79612 h 901101"/>
                <a:gd name="connsiteX33" fmla="*/ 1785582 w 3944203"/>
                <a:gd name="connsiteY33" fmla="*/ 270681 h 901101"/>
                <a:gd name="connsiteX34" fmla="*/ 1512627 w 3944203"/>
                <a:gd name="connsiteY34" fmla="*/ 570931 h 901101"/>
                <a:gd name="connsiteX35" fmla="*/ 1335206 w 3944203"/>
                <a:gd name="connsiteY35" fmla="*/ 721057 h 901101"/>
                <a:gd name="connsiteX36" fmla="*/ 1130490 w 3944203"/>
                <a:gd name="connsiteY36" fmla="*/ 693761 h 901101"/>
                <a:gd name="connsiteX37" fmla="*/ 871182 w 3944203"/>
                <a:gd name="connsiteY37" fmla="*/ 434454 h 901101"/>
                <a:gd name="connsiteX38" fmla="*/ 639170 w 3944203"/>
                <a:gd name="connsiteY38" fmla="*/ 202442 h 901101"/>
                <a:gd name="connsiteX39" fmla="*/ 502693 w 3944203"/>
                <a:gd name="connsiteY39" fmla="*/ 202442 h 901101"/>
                <a:gd name="connsiteX40" fmla="*/ 311624 w 3944203"/>
                <a:gd name="connsiteY40" fmla="*/ 352567 h 901101"/>
                <a:gd name="connsiteX41" fmla="*/ 311624 w 3944203"/>
                <a:gd name="connsiteY41" fmla="*/ 352567 h 901101"/>
                <a:gd name="connsiteX42" fmla="*/ 188794 w 3944203"/>
                <a:gd name="connsiteY42" fmla="*/ 543636 h 901101"/>
                <a:gd name="connsiteX43" fmla="*/ 25021 w 3944203"/>
                <a:gd name="connsiteY43" fmla="*/ 666466 h 901101"/>
                <a:gd name="connsiteX44" fmla="*/ 38669 w 3944203"/>
                <a:gd name="connsiteY44" fmla="*/ 584579 h 901101"/>
                <a:gd name="connsiteX0" fmla="*/ 38669 w 3944203"/>
                <a:gd name="connsiteY0" fmla="*/ 584579 h 1162962"/>
                <a:gd name="connsiteX1" fmla="*/ 202442 w 3944203"/>
                <a:gd name="connsiteY1" fmla="*/ 393510 h 1162962"/>
                <a:gd name="connsiteX2" fmla="*/ 379863 w 3944203"/>
                <a:gd name="connsiteY2" fmla="*/ 216090 h 1162962"/>
                <a:gd name="connsiteX3" fmla="*/ 652818 w 3944203"/>
                <a:gd name="connsiteY3" fmla="*/ 161499 h 1162962"/>
                <a:gd name="connsiteX4" fmla="*/ 925773 w 3944203"/>
                <a:gd name="connsiteY4" fmla="*/ 366215 h 1162962"/>
                <a:gd name="connsiteX5" fmla="*/ 1171433 w 3944203"/>
                <a:gd name="connsiteY5" fmla="*/ 666466 h 1162962"/>
                <a:gd name="connsiteX6" fmla="*/ 1321558 w 3944203"/>
                <a:gd name="connsiteY6" fmla="*/ 734705 h 1162962"/>
                <a:gd name="connsiteX7" fmla="*/ 1458036 w 3944203"/>
                <a:gd name="connsiteY7" fmla="*/ 693761 h 1162962"/>
                <a:gd name="connsiteX8" fmla="*/ 1662753 w 3944203"/>
                <a:gd name="connsiteY8" fmla="*/ 516340 h 1162962"/>
                <a:gd name="connsiteX9" fmla="*/ 1922060 w 3944203"/>
                <a:gd name="connsiteY9" fmla="*/ 216090 h 1162962"/>
                <a:gd name="connsiteX10" fmla="*/ 2113129 w 3944203"/>
                <a:gd name="connsiteY10" fmla="*/ 38669 h 1162962"/>
                <a:gd name="connsiteX11" fmla="*/ 2372436 w 3944203"/>
                <a:gd name="connsiteY11" fmla="*/ 38669 h 1162962"/>
                <a:gd name="connsiteX12" fmla="*/ 2809164 w 3944203"/>
                <a:gd name="connsiteY12" fmla="*/ 270681 h 1162962"/>
                <a:gd name="connsiteX13" fmla="*/ 3245893 w 3944203"/>
                <a:gd name="connsiteY13" fmla="*/ 529988 h 1162962"/>
                <a:gd name="connsiteX14" fmla="*/ 3477905 w 3944203"/>
                <a:gd name="connsiteY14" fmla="*/ 666466 h 1162962"/>
                <a:gd name="connsiteX15" fmla="*/ 3655326 w 3944203"/>
                <a:gd name="connsiteY15" fmla="*/ 584579 h 1162962"/>
                <a:gd name="connsiteX16" fmla="*/ 3655326 w 3944203"/>
                <a:gd name="connsiteY16" fmla="*/ 584579 h 1162962"/>
                <a:gd name="connsiteX17" fmla="*/ 3709917 w 3944203"/>
                <a:gd name="connsiteY17" fmla="*/ 448102 h 1162962"/>
                <a:gd name="connsiteX18" fmla="*/ 3696269 w 3944203"/>
                <a:gd name="connsiteY18" fmla="*/ 175146 h 1162962"/>
                <a:gd name="connsiteX19" fmla="*/ 3778155 w 3944203"/>
                <a:gd name="connsiteY19" fmla="*/ 120555 h 1162962"/>
                <a:gd name="connsiteX20" fmla="*/ 3900985 w 3944203"/>
                <a:gd name="connsiteY20" fmla="*/ 134203 h 1162962"/>
                <a:gd name="connsiteX21" fmla="*/ 3928281 w 3944203"/>
                <a:gd name="connsiteY21" fmla="*/ 188794 h 1162962"/>
                <a:gd name="connsiteX22" fmla="*/ 3805451 w 3944203"/>
                <a:gd name="connsiteY22" fmla="*/ 147851 h 1162962"/>
                <a:gd name="connsiteX23" fmla="*/ 3696269 w 3944203"/>
                <a:gd name="connsiteY23" fmla="*/ 134203 h 1162962"/>
                <a:gd name="connsiteX24" fmla="*/ 3600735 w 3944203"/>
                <a:gd name="connsiteY24" fmla="*/ 175146 h 1162962"/>
                <a:gd name="connsiteX25" fmla="*/ 3614382 w 3944203"/>
                <a:gd name="connsiteY25" fmla="*/ 270681 h 1162962"/>
                <a:gd name="connsiteX26" fmla="*/ 3587087 w 3944203"/>
                <a:gd name="connsiteY26" fmla="*/ 502693 h 1162962"/>
                <a:gd name="connsiteX27" fmla="*/ 3450609 w 3944203"/>
                <a:gd name="connsiteY27" fmla="*/ 680113 h 1162962"/>
                <a:gd name="connsiteX28" fmla="*/ 3279066 w 3944203"/>
                <a:gd name="connsiteY28" fmla="*/ 1140158 h 1162962"/>
                <a:gd name="connsiteX29" fmla="*/ 2823180 w 3944203"/>
                <a:gd name="connsiteY29" fmla="*/ 816940 h 1162962"/>
                <a:gd name="connsiteX30" fmla="*/ 2495266 w 3944203"/>
                <a:gd name="connsiteY30" fmla="*/ 175146 h 1162962"/>
                <a:gd name="connsiteX31" fmla="*/ 2331493 w 3944203"/>
                <a:gd name="connsiteY31" fmla="*/ 106908 h 1162962"/>
                <a:gd name="connsiteX32" fmla="*/ 2181367 w 3944203"/>
                <a:gd name="connsiteY32" fmla="*/ 25021 h 1162962"/>
                <a:gd name="connsiteX33" fmla="*/ 1990299 w 3944203"/>
                <a:gd name="connsiteY33" fmla="*/ 79612 h 1162962"/>
                <a:gd name="connsiteX34" fmla="*/ 1785582 w 3944203"/>
                <a:gd name="connsiteY34" fmla="*/ 270681 h 1162962"/>
                <a:gd name="connsiteX35" fmla="*/ 1512627 w 3944203"/>
                <a:gd name="connsiteY35" fmla="*/ 570931 h 1162962"/>
                <a:gd name="connsiteX36" fmla="*/ 1335206 w 3944203"/>
                <a:gd name="connsiteY36" fmla="*/ 721057 h 1162962"/>
                <a:gd name="connsiteX37" fmla="*/ 1130490 w 3944203"/>
                <a:gd name="connsiteY37" fmla="*/ 693761 h 1162962"/>
                <a:gd name="connsiteX38" fmla="*/ 871182 w 3944203"/>
                <a:gd name="connsiteY38" fmla="*/ 434454 h 1162962"/>
                <a:gd name="connsiteX39" fmla="*/ 639170 w 3944203"/>
                <a:gd name="connsiteY39" fmla="*/ 202442 h 1162962"/>
                <a:gd name="connsiteX40" fmla="*/ 502693 w 3944203"/>
                <a:gd name="connsiteY40" fmla="*/ 202442 h 1162962"/>
                <a:gd name="connsiteX41" fmla="*/ 311624 w 3944203"/>
                <a:gd name="connsiteY41" fmla="*/ 352567 h 1162962"/>
                <a:gd name="connsiteX42" fmla="*/ 311624 w 3944203"/>
                <a:gd name="connsiteY42" fmla="*/ 352567 h 1162962"/>
                <a:gd name="connsiteX43" fmla="*/ 188794 w 3944203"/>
                <a:gd name="connsiteY43" fmla="*/ 543636 h 1162962"/>
                <a:gd name="connsiteX44" fmla="*/ 25021 w 3944203"/>
                <a:gd name="connsiteY44" fmla="*/ 666466 h 1162962"/>
                <a:gd name="connsiteX45" fmla="*/ 38669 w 3944203"/>
                <a:gd name="connsiteY45" fmla="*/ 584579 h 1162962"/>
                <a:gd name="connsiteX0" fmla="*/ 38669 w 3944203"/>
                <a:gd name="connsiteY0" fmla="*/ 584579 h 1162962"/>
                <a:gd name="connsiteX1" fmla="*/ 202442 w 3944203"/>
                <a:gd name="connsiteY1" fmla="*/ 393510 h 1162962"/>
                <a:gd name="connsiteX2" fmla="*/ 379863 w 3944203"/>
                <a:gd name="connsiteY2" fmla="*/ 216090 h 1162962"/>
                <a:gd name="connsiteX3" fmla="*/ 652818 w 3944203"/>
                <a:gd name="connsiteY3" fmla="*/ 161499 h 1162962"/>
                <a:gd name="connsiteX4" fmla="*/ 925773 w 3944203"/>
                <a:gd name="connsiteY4" fmla="*/ 366215 h 1162962"/>
                <a:gd name="connsiteX5" fmla="*/ 1171433 w 3944203"/>
                <a:gd name="connsiteY5" fmla="*/ 666466 h 1162962"/>
                <a:gd name="connsiteX6" fmla="*/ 1321558 w 3944203"/>
                <a:gd name="connsiteY6" fmla="*/ 734705 h 1162962"/>
                <a:gd name="connsiteX7" fmla="*/ 1458036 w 3944203"/>
                <a:gd name="connsiteY7" fmla="*/ 693761 h 1162962"/>
                <a:gd name="connsiteX8" fmla="*/ 1662753 w 3944203"/>
                <a:gd name="connsiteY8" fmla="*/ 516340 h 1162962"/>
                <a:gd name="connsiteX9" fmla="*/ 1922060 w 3944203"/>
                <a:gd name="connsiteY9" fmla="*/ 216090 h 1162962"/>
                <a:gd name="connsiteX10" fmla="*/ 2113129 w 3944203"/>
                <a:gd name="connsiteY10" fmla="*/ 38669 h 1162962"/>
                <a:gd name="connsiteX11" fmla="*/ 2372436 w 3944203"/>
                <a:gd name="connsiteY11" fmla="*/ 38669 h 1162962"/>
                <a:gd name="connsiteX12" fmla="*/ 2809164 w 3944203"/>
                <a:gd name="connsiteY12" fmla="*/ 270681 h 1162962"/>
                <a:gd name="connsiteX13" fmla="*/ 3245893 w 3944203"/>
                <a:gd name="connsiteY13" fmla="*/ 529988 h 1162962"/>
                <a:gd name="connsiteX14" fmla="*/ 3477905 w 3944203"/>
                <a:gd name="connsiteY14" fmla="*/ 666466 h 1162962"/>
                <a:gd name="connsiteX15" fmla="*/ 3683625 w 3944203"/>
                <a:gd name="connsiteY15" fmla="*/ 1036852 h 1162962"/>
                <a:gd name="connsiteX16" fmla="*/ 3655326 w 3944203"/>
                <a:gd name="connsiteY16" fmla="*/ 584579 h 1162962"/>
                <a:gd name="connsiteX17" fmla="*/ 3655326 w 3944203"/>
                <a:gd name="connsiteY17" fmla="*/ 584579 h 1162962"/>
                <a:gd name="connsiteX18" fmla="*/ 3709917 w 3944203"/>
                <a:gd name="connsiteY18" fmla="*/ 448102 h 1162962"/>
                <a:gd name="connsiteX19" fmla="*/ 3696269 w 3944203"/>
                <a:gd name="connsiteY19" fmla="*/ 175146 h 1162962"/>
                <a:gd name="connsiteX20" fmla="*/ 3778155 w 3944203"/>
                <a:gd name="connsiteY20" fmla="*/ 120555 h 1162962"/>
                <a:gd name="connsiteX21" fmla="*/ 3900985 w 3944203"/>
                <a:gd name="connsiteY21" fmla="*/ 134203 h 1162962"/>
                <a:gd name="connsiteX22" fmla="*/ 3928281 w 3944203"/>
                <a:gd name="connsiteY22" fmla="*/ 188794 h 1162962"/>
                <a:gd name="connsiteX23" fmla="*/ 3805451 w 3944203"/>
                <a:gd name="connsiteY23" fmla="*/ 147851 h 1162962"/>
                <a:gd name="connsiteX24" fmla="*/ 3696269 w 3944203"/>
                <a:gd name="connsiteY24" fmla="*/ 134203 h 1162962"/>
                <a:gd name="connsiteX25" fmla="*/ 3600735 w 3944203"/>
                <a:gd name="connsiteY25" fmla="*/ 175146 h 1162962"/>
                <a:gd name="connsiteX26" fmla="*/ 3614382 w 3944203"/>
                <a:gd name="connsiteY26" fmla="*/ 270681 h 1162962"/>
                <a:gd name="connsiteX27" fmla="*/ 3587087 w 3944203"/>
                <a:gd name="connsiteY27" fmla="*/ 502693 h 1162962"/>
                <a:gd name="connsiteX28" fmla="*/ 3450609 w 3944203"/>
                <a:gd name="connsiteY28" fmla="*/ 680113 h 1162962"/>
                <a:gd name="connsiteX29" fmla="*/ 3279066 w 3944203"/>
                <a:gd name="connsiteY29" fmla="*/ 1140158 h 1162962"/>
                <a:gd name="connsiteX30" fmla="*/ 2823180 w 3944203"/>
                <a:gd name="connsiteY30" fmla="*/ 816940 h 1162962"/>
                <a:gd name="connsiteX31" fmla="*/ 2495266 w 3944203"/>
                <a:gd name="connsiteY31" fmla="*/ 175146 h 1162962"/>
                <a:gd name="connsiteX32" fmla="*/ 2331493 w 3944203"/>
                <a:gd name="connsiteY32" fmla="*/ 106908 h 1162962"/>
                <a:gd name="connsiteX33" fmla="*/ 2181367 w 3944203"/>
                <a:gd name="connsiteY33" fmla="*/ 25021 h 1162962"/>
                <a:gd name="connsiteX34" fmla="*/ 1990299 w 3944203"/>
                <a:gd name="connsiteY34" fmla="*/ 79612 h 1162962"/>
                <a:gd name="connsiteX35" fmla="*/ 1785582 w 3944203"/>
                <a:gd name="connsiteY35" fmla="*/ 270681 h 1162962"/>
                <a:gd name="connsiteX36" fmla="*/ 1512627 w 3944203"/>
                <a:gd name="connsiteY36" fmla="*/ 570931 h 1162962"/>
                <a:gd name="connsiteX37" fmla="*/ 1335206 w 3944203"/>
                <a:gd name="connsiteY37" fmla="*/ 721057 h 1162962"/>
                <a:gd name="connsiteX38" fmla="*/ 1130490 w 3944203"/>
                <a:gd name="connsiteY38" fmla="*/ 693761 h 1162962"/>
                <a:gd name="connsiteX39" fmla="*/ 871182 w 3944203"/>
                <a:gd name="connsiteY39" fmla="*/ 434454 h 1162962"/>
                <a:gd name="connsiteX40" fmla="*/ 639170 w 3944203"/>
                <a:gd name="connsiteY40" fmla="*/ 202442 h 1162962"/>
                <a:gd name="connsiteX41" fmla="*/ 502693 w 3944203"/>
                <a:gd name="connsiteY41" fmla="*/ 202442 h 1162962"/>
                <a:gd name="connsiteX42" fmla="*/ 311624 w 3944203"/>
                <a:gd name="connsiteY42" fmla="*/ 352567 h 1162962"/>
                <a:gd name="connsiteX43" fmla="*/ 311624 w 3944203"/>
                <a:gd name="connsiteY43" fmla="*/ 352567 h 1162962"/>
                <a:gd name="connsiteX44" fmla="*/ 188794 w 3944203"/>
                <a:gd name="connsiteY44" fmla="*/ 543636 h 1162962"/>
                <a:gd name="connsiteX45" fmla="*/ 25021 w 3944203"/>
                <a:gd name="connsiteY45" fmla="*/ 666466 h 1162962"/>
                <a:gd name="connsiteX46" fmla="*/ 38669 w 3944203"/>
                <a:gd name="connsiteY46" fmla="*/ 584579 h 1162962"/>
                <a:gd name="connsiteX0" fmla="*/ 38669 w 3944203"/>
                <a:gd name="connsiteY0" fmla="*/ 584579 h 1202477"/>
                <a:gd name="connsiteX1" fmla="*/ 202442 w 3944203"/>
                <a:gd name="connsiteY1" fmla="*/ 393510 h 1202477"/>
                <a:gd name="connsiteX2" fmla="*/ 379863 w 3944203"/>
                <a:gd name="connsiteY2" fmla="*/ 216090 h 1202477"/>
                <a:gd name="connsiteX3" fmla="*/ 652818 w 3944203"/>
                <a:gd name="connsiteY3" fmla="*/ 161499 h 1202477"/>
                <a:gd name="connsiteX4" fmla="*/ 925773 w 3944203"/>
                <a:gd name="connsiteY4" fmla="*/ 366215 h 1202477"/>
                <a:gd name="connsiteX5" fmla="*/ 1171433 w 3944203"/>
                <a:gd name="connsiteY5" fmla="*/ 666466 h 1202477"/>
                <a:gd name="connsiteX6" fmla="*/ 1321558 w 3944203"/>
                <a:gd name="connsiteY6" fmla="*/ 734705 h 1202477"/>
                <a:gd name="connsiteX7" fmla="*/ 1458036 w 3944203"/>
                <a:gd name="connsiteY7" fmla="*/ 693761 h 1202477"/>
                <a:gd name="connsiteX8" fmla="*/ 1662753 w 3944203"/>
                <a:gd name="connsiteY8" fmla="*/ 516340 h 1202477"/>
                <a:gd name="connsiteX9" fmla="*/ 1922060 w 3944203"/>
                <a:gd name="connsiteY9" fmla="*/ 216090 h 1202477"/>
                <a:gd name="connsiteX10" fmla="*/ 2113129 w 3944203"/>
                <a:gd name="connsiteY10" fmla="*/ 38669 h 1202477"/>
                <a:gd name="connsiteX11" fmla="*/ 2372436 w 3944203"/>
                <a:gd name="connsiteY11" fmla="*/ 38669 h 1202477"/>
                <a:gd name="connsiteX12" fmla="*/ 2809164 w 3944203"/>
                <a:gd name="connsiteY12" fmla="*/ 270681 h 1202477"/>
                <a:gd name="connsiteX13" fmla="*/ 3245893 w 3944203"/>
                <a:gd name="connsiteY13" fmla="*/ 529988 h 1202477"/>
                <a:gd name="connsiteX14" fmla="*/ 3477905 w 3944203"/>
                <a:gd name="connsiteY14" fmla="*/ 666466 h 1202477"/>
                <a:gd name="connsiteX15" fmla="*/ 3683625 w 3944203"/>
                <a:gd name="connsiteY15" fmla="*/ 1036852 h 1202477"/>
                <a:gd name="connsiteX16" fmla="*/ 3655326 w 3944203"/>
                <a:gd name="connsiteY16" fmla="*/ 584579 h 1202477"/>
                <a:gd name="connsiteX17" fmla="*/ 3655326 w 3944203"/>
                <a:gd name="connsiteY17" fmla="*/ 584579 h 1202477"/>
                <a:gd name="connsiteX18" fmla="*/ 3709917 w 3944203"/>
                <a:gd name="connsiteY18" fmla="*/ 448102 h 1202477"/>
                <a:gd name="connsiteX19" fmla="*/ 3696269 w 3944203"/>
                <a:gd name="connsiteY19" fmla="*/ 175146 h 1202477"/>
                <a:gd name="connsiteX20" fmla="*/ 3778155 w 3944203"/>
                <a:gd name="connsiteY20" fmla="*/ 120555 h 1202477"/>
                <a:gd name="connsiteX21" fmla="*/ 3900985 w 3944203"/>
                <a:gd name="connsiteY21" fmla="*/ 134203 h 1202477"/>
                <a:gd name="connsiteX22" fmla="*/ 3928281 w 3944203"/>
                <a:gd name="connsiteY22" fmla="*/ 188794 h 1202477"/>
                <a:gd name="connsiteX23" fmla="*/ 3805451 w 3944203"/>
                <a:gd name="connsiteY23" fmla="*/ 147851 h 1202477"/>
                <a:gd name="connsiteX24" fmla="*/ 3696269 w 3944203"/>
                <a:gd name="connsiteY24" fmla="*/ 134203 h 1202477"/>
                <a:gd name="connsiteX25" fmla="*/ 3600735 w 3944203"/>
                <a:gd name="connsiteY25" fmla="*/ 175146 h 1202477"/>
                <a:gd name="connsiteX26" fmla="*/ 3614382 w 3944203"/>
                <a:gd name="connsiteY26" fmla="*/ 270681 h 1202477"/>
                <a:gd name="connsiteX27" fmla="*/ 3587087 w 3944203"/>
                <a:gd name="connsiteY27" fmla="*/ 502693 h 1202477"/>
                <a:gd name="connsiteX28" fmla="*/ 3450609 w 3944203"/>
                <a:gd name="connsiteY28" fmla="*/ 680113 h 1202477"/>
                <a:gd name="connsiteX29" fmla="*/ 3551643 w 3944203"/>
                <a:gd name="connsiteY29" fmla="*/ 1125803 h 1202477"/>
                <a:gd name="connsiteX30" fmla="*/ 3279066 w 3944203"/>
                <a:gd name="connsiteY30" fmla="*/ 1140158 h 1202477"/>
                <a:gd name="connsiteX31" fmla="*/ 2823180 w 3944203"/>
                <a:gd name="connsiteY31" fmla="*/ 816940 h 1202477"/>
                <a:gd name="connsiteX32" fmla="*/ 2495266 w 3944203"/>
                <a:gd name="connsiteY32" fmla="*/ 175146 h 1202477"/>
                <a:gd name="connsiteX33" fmla="*/ 2331493 w 3944203"/>
                <a:gd name="connsiteY33" fmla="*/ 106908 h 1202477"/>
                <a:gd name="connsiteX34" fmla="*/ 2181367 w 3944203"/>
                <a:gd name="connsiteY34" fmla="*/ 25021 h 1202477"/>
                <a:gd name="connsiteX35" fmla="*/ 1990299 w 3944203"/>
                <a:gd name="connsiteY35" fmla="*/ 79612 h 1202477"/>
                <a:gd name="connsiteX36" fmla="*/ 1785582 w 3944203"/>
                <a:gd name="connsiteY36" fmla="*/ 270681 h 1202477"/>
                <a:gd name="connsiteX37" fmla="*/ 1512627 w 3944203"/>
                <a:gd name="connsiteY37" fmla="*/ 570931 h 1202477"/>
                <a:gd name="connsiteX38" fmla="*/ 1335206 w 3944203"/>
                <a:gd name="connsiteY38" fmla="*/ 721057 h 1202477"/>
                <a:gd name="connsiteX39" fmla="*/ 1130490 w 3944203"/>
                <a:gd name="connsiteY39" fmla="*/ 693761 h 1202477"/>
                <a:gd name="connsiteX40" fmla="*/ 871182 w 3944203"/>
                <a:gd name="connsiteY40" fmla="*/ 434454 h 1202477"/>
                <a:gd name="connsiteX41" fmla="*/ 639170 w 3944203"/>
                <a:gd name="connsiteY41" fmla="*/ 202442 h 1202477"/>
                <a:gd name="connsiteX42" fmla="*/ 502693 w 3944203"/>
                <a:gd name="connsiteY42" fmla="*/ 202442 h 1202477"/>
                <a:gd name="connsiteX43" fmla="*/ 311624 w 3944203"/>
                <a:gd name="connsiteY43" fmla="*/ 352567 h 1202477"/>
                <a:gd name="connsiteX44" fmla="*/ 311624 w 3944203"/>
                <a:gd name="connsiteY44" fmla="*/ 352567 h 1202477"/>
                <a:gd name="connsiteX45" fmla="*/ 188794 w 3944203"/>
                <a:gd name="connsiteY45" fmla="*/ 543636 h 1202477"/>
                <a:gd name="connsiteX46" fmla="*/ 25021 w 3944203"/>
                <a:gd name="connsiteY46" fmla="*/ 666466 h 1202477"/>
                <a:gd name="connsiteX47" fmla="*/ 38669 w 3944203"/>
                <a:gd name="connsiteY47" fmla="*/ 584579 h 1202477"/>
                <a:gd name="connsiteX0" fmla="*/ 38669 w 3944203"/>
                <a:gd name="connsiteY0" fmla="*/ 584579 h 1191635"/>
                <a:gd name="connsiteX1" fmla="*/ 202442 w 3944203"/>
                <a:gd name="connsiteY1" fmla="*/ 393510 h 1191635"/>
                <a:gd name="connsiteX2" fmla="*/ 379863 w 3944203"/>
                <a:gd name="connsiteY2" fmla="*/ 216090 h 1191635"/>
                <a:gd name="connsiteX3" fmla="*/ 652818 w 3944203"/>
                <a:gd name="connsiteY3" fmla="*/ 161499 h 1191635"/>
                <a:gd name="connsiteX4" fmla="*/ 925773 w 3944203"/>
                <a:gd name="connsiteY4" fmla="*/ 366215 h 1191635"/>
                <a:gd name="connsiteX5" fmla="*/ 1171433 w 3944203"/>
                <a:gd name="connsiteY5" fmla="*/ 666466 h 1191635"/>
                <a:gd name="connsiteX6" fmla="*/ 1321558 w 3944203"/>
                <a:gd name="connsiteY6" fmla="*/ 734705 h 1191635"/>
                <a:gd name="connsiteX7" fmla="*/ 1458036 w 3944203"/>
                <a:gd name="connsiteY7" fmla="*/ 693761 h 1191635"/>
                <a:gd name="connsiteX8" fmla="*/ 1662753 w 3944203"/>
                <a:gd name="connsiteY8" fmla="*/ 516340 h 1191635"/>
                <a:gd name="connsiteX9" fmla="*/ 1922060 w 3944203"/>
                <a:gd name="connsiteY9" fmla="*/ 216090 h 1191635"/>
                <a:gd name="connsiteX10" fmla="*/ 2113129 w 3944203"/>
                <a:gd name="connsiteY10" fmla="*/ 38669 h 1191635"/>
                <a:gd name="connsiteX11" fmla="*/ 2372436 w 3944203"/>
                <a:gd name="connsiteY11" fmla="*/ 38669 h 1191635"/>
                <a:gd name="connsiteX12" fmla="*/ 2809164 w 3944203"/>
                <a:gd name="connsiteY12" fmla="*/ 270681 h 1191635"/>
                <a:gd name="connsiteX13" fmla="*/ 3245893 w 3944203"/>
                <a:gd name="connsiteY13" fmla="*/ 529988 h 1191635"/>
                <a:gd name="connsiteX14" fmla="*/ 3477905 w 3944203"/>
                <a:gd name="connsiteY14" fmla="*/ 666466 h 1191635"/>
                <a:gd name="connsiteX15" fmla="*/ 3683625 w 3944203"/>
                <a:gd name="connsiteY15" fmla="*/ 1036852 h 1191635"/>
                <a:gd name="connsiteX16" fmla="*/ 3655326 w 3944203"/>
                <a:gd name="connsiteY16" fmla="*/ 584579 h 1191635"/>
                <a:gd name="connsiteX17" fmla="*/ 3655326 w 3944203"/>
                <a:gd name="connsiteY17" fmla="*/ 584579 h 1191635"/>
                <a:gd name="connsiteX18" fmla="*/ 3709917 w 3944203"/>
                <a:gd name="connsiteY18" fmla="*/ 448102 h 1191635"/>
                <a:gd name="connsiteX19" fmla="*/ 3696269 w 3944203"/>
                <a:gd name="connsiteY19" fmla="*/ 175146 h 1191635"/>
                <a:gd name="connsiteX20" fmla="*/ 3778155 w 3944203"/>
                <a:gd name="connsiteY20" fmla="*/ 120555 h 1191635"/>
                <a:gd name="connsiteX21" fmla="*/ 3900985 w 3944203"/>
                <a:gd name="connsiteY21" fmla="*/ 134203 h 1191635"/>
                <a:gd name="connsiteX22" fmla="*/ 3928281 w 3944203"/>
                <a:gd name="connsiteY22" fmla="*/ 188794 h 1191635"/>
                <a:gd name="connsiteX23" fmla="*/ 3805451 w 3944203"/>
                <a:gd name="connsiteY23" fmla="*/ 147851 h 1191635"/>
                <a:gd name="connsiteX24" fmla="*/ 3696269 w 3944203"/>
                <a:gd name="connsiteY24" fmla="*/ 134203 h 1191635"/>
                <a:gd name="connsiteX25" fmla="*/ 3600735 w 3944203"/>
                <a:gd name="connsiteY25" fmla="*/ 175146 h 1191635"/>
                <a:gd name="connsiteX26" fmla="*/ 3614382 w 3944203"/>
                <a:gd name="connsiteY26" fmla="*/ 270681 h 1191635"/>
                <a:gd name="connsiteX27" fmla="*/ 3587087 w 3944203"/>
                <a:gd name="connsiteY27" fmla="*/ 502693 h 1191635"/>
                <a:gd name="connsiteX28" fmla="*/ 3579737 w 3944203"/>
                <a:gd name="connsiteY28" fmla="*/ 1055980 h 1191635"/>
                <a:gd name="connsiteX29" fmla="*/ 3551643 w 3944203"/>
                <a:gd name="connsiteY29" fmla="*/ 1125803 h 1191635"/>
                <a:gd name="connsiteX30" fmla="*/ 3279066 w 3944203"/>
                <a:gd name="connsiteY30" fmla="*/ 1140158 h 1191635"/>
                <a:gd name="connsiteX31" fmla="*/ 2823180 w 3944203"/>
                <a:gd name="connsiteY31" fmla="*/ 816940 h 1191635"/>
                <a:gd name="connsiteX32" fmla="*/ 2495266 w 3944203"/>
                <a:gd name="connsiteY32" fmla="*/ 175146 h 1191635"/>
                <a:gd name="connsiteX33" fmla="*/ 2331493 w 3944203"/>
                <a:gd name="connsiteY33" fmla="*/ 106908 h 1191635"/>
                <a:gd name="connsiteX34" fmla="*/ 2181367 w 3944203"/>
                <a:gd name="connsiteY34" fmla="*/ 25021 h 1191635"/>
                <a:gd name="connsiteX35" fmla="*/ 1990299 w 3944203"/>
                <a:gd name="connsiteY35" fmla="*/ 79612 h 1191635"/>
                <a:gd name="connsiteX36" fmla="*/ 1785582 w 3944203"/>
                <a:gd name="connsiteY36" fmla="*/ 270681 h 1191635"/>
                <a:gd name="connsiteX37" fmla="*/ 1512627 w 3944203"/>
                <a:gd name="connsiteY37" fmla="*/ 570931 h 1191635"/>
                <a:gd name="connsiteX38" fmla="*/ 1335206 w 3944203"/>
                <a:gd name="connsiteY38" fmla="*/ 721057 h 1191635"/>
                <a:gd name="connsiteX39" fmla="*/ 1130490 w 3944203"/>
                <a:gd name="connsiteY39" fmla="*/ 693761 h 1191635"/>
                <a:gd name="connsiteX40" fmla="*/ 871182 w 3944203"/>
                <a:gd name="connsiteY40" fmla="*/ 434454 h 1191635"/>
                <a:gd name="connsiteX41" fmla="*/ 639170 w 3944203"/>
                <a:gd name="connsiteY41" fmla="*/ 202442 h 1191635"/>
                <a:gd name="connsiteX42" fmla="*/ 502693 w 3944203"/>
                <a:gd name="connsiteY42" fmla="*/ 202442 h 1191635"/>
                <a:gd name="connsiteX43" fmla="*/ 311624 w 3944203"/>
                <a:gd name="connsiteY43" fmla="*/ 352567 h 1191635"/>
                <a:gd name="connsiteX44" fmla="*/ 311624 w 3944203"/>
                <a:gd name="connsiteY44" fmla="*/ 352567 h 1191635"/>
                <a:gd name="connsiteX45" fmla="*/ 188794 w 3944203"/>
                <a:gd name="connsiteY45" fmla="*/ 543636 h 1191635"/>
                <a:gd name="connsiteX46" fmla="*/ 25021 w 3944203"/>
                <a:gd name="connsiteY46" fmla="*/ 666466 h 1191635"/>
                <a:gd name="connsiteX47" fmla="*/ 38669 w 3944203"/>
                <a:gd name="connsiteY47" fmla="*/ 584579 h 1191635"/>
                <a:gd name="connsiteX0" fmla="*/ 38669 w 3944203"/>
                <a:gd name="connsiteY0" fmla="*/ 584579 h 1191635"/>
                <a:gd name="connsiteX1" fmla="*/ 202442 w 3944203"/>
                <a:gd name="connsiteY1" fmla="*/ 393510 h 1191635"/>
                <a:gd name="connsiteX2" fmla="*/ 379863 w 3944203"/>
                <a:gd name="connsiteY2" fmla="*/ 216090 h 1191635"/>
                <a:gd name="connsiteX3" fmla="*/ 652818 w 3944203"/>
                <a:gd name="connsiteY3" fmla="*/ 161499 h 1191635"/>
                <a:gd name="connsiteX4" fmla="*/ 925773 w 3944203"/>
                <a:gd name="connsiteY4" fmla="*/ 366215 h 1191635"/>
                <a:gd name="connsiteX5" fmla="*/ 1171433 w 3944203"/>
                <a:gd name="connsiteY5" fmla="*/ 666466 h 1191635"/>
                <a:gd name="connsiteX6" fmla="*/ 1321558 w 3944203"/>
                <a:gd name="connsiteY6" fmla="*/ 734705 h 1191635"/>
                <a:gd name="connsiteX7" fmla="*/ 1458036 w 3944203"/>
                <a:gd name="connsiteY7" fmla="*/ 693761 h 1191635"/>
                <a:gd name="connsiteX8" fmla="*/ 1662753 w 3944203"/>
                <a:gd name="connsiteY8" fmla="*/ 516340 h 1191635"/>
                <a:gd name="connsiteX9" fmla="*/ 1922060 w 3944203"/>
                <a:gd name="connsiteY9" fmla="*/ 216090 h 1191635"/>
                <a:gd name="connsiteX10" fmla="*/ 2113129 w 3944203"/>
                <a:gd name="connsiteY10" fmla="*/ 38669 h 1191635"/>
                <a:gd name="connsiteX11" fmla="*/ 2372436 w 3944203"/>
                <a:gd name="connsiteY11" fmla="*/ 38669 h 1191635"/>
                <a:gd name="connsiteX12" fmla="*/ 2809164 w 3944203"/>
                <a:gd name="connsiteY12" fmla="*/ 270681 h 1191635"/>
                <a:gd name="connsiteX13" fmla="*/ 3245893 w 3944203"/>
                <a:gd name="connsiteY13" fmla="*/ 529988 h 1191635"/>
                <a:gd name="connsiteX14" fmla="*/ 3002892 w 3944203"/>
                <a:gd name="connsiteY14" fmla="*/ 826702 h 1191635"/>
                <a:gd name="connsiteX15" fmla="*/ 3477905 w 3944203"/>
                <a:gd name="connsiteY15" fmla="*/ 666466 h 1191635"/>
                <a:gd name="connsiteX16" fmla="*/ 3683625 w 3944203"/>
                <a:gd name="connsiteY16" fmla="*/ 1036852 h 1191635"/>
                <a:gd name="connsiteX17" fmla="*/ 3655326 w 3944203"/>
                <a:gd name="connsiteY17" fmla="*/ 584579 h 1191635"/>
                <a:gd name="connsiteX18" fmla="*/ 3655326 w 3944203"/>
                <a:gd name="connsiteY18" fmla="*/ 584579 h 1191635"/>
                <a:gd name="connsiteX19" fmla="*/ 3709917 w 3944203"/>
                <a:gd name="connsiteY19" fmla="*/ 448102 h 1191635"/>
                <a:gd name="connsiteX20" fmla="*/ 3696269 w 3944203"/>
                <a:gd name="connsiteY20" fmla="*/ 175146 h 1191635"/>
                <a:gd name="connsiteX21" fmla="*/ 3778155 w 3944203"/>
                <a:gd name="connsiteY21" fmla="*/ 120555 h 1191635"/>
                <a:gd name="connsiteX22" fmla="*/ 3900985 w 3944203"/>
                <a:gd name="connsiteY22" fmla="*/ 134203 h 1191635"/>
                <a:gd name="connsiteX23" fmla="*/ 3928281 w 3944203"/>
                <a:gd name="connsiteY23" fmla="*/ 188794 h 1191635"/>
                <a:gd name="connsiteX24" fmla="*/ 3805451 w 3944203"/>
                <a:gd name="connsiteY24" fmla="*/ 147851 h 1191635"/>
                <a:gd name="connsiteX25" fmla="*/ 3696269 w 3944203"/>
                <a:gd name="connsiteY25" fmla="*/ 134203 h 1191635"/>
                <a:gd name="connsiteX26" fmla="*/ 3600735 w 3944203"/>
                <a:gd name="connsiteY26" fmla="*/ 175146 h 1191635"/>
                <a:gd name="connsiteX27" fmla="*/ 3614382 w 3944203"/>
                <a:gd name="connsiteY27" fmla="*/ 270681 h 1191635"/>
                <a:gd name="connsiteX28" fmla="*/ 3587087 w 3944203"/>
                <a:gd name="connsiteY28" fmla="*/ 502693 h 1191635"/>
                <a:gd name="connsiteX29" fmla="*/ 3579737 w 3944203"/>
                <a:gd name="connsiteY29" fmla="*/ 1055980 h 1191635"/>
                <a:gd name="connsiteX30" fmla="*/ 3551643 w 3944203"/>
                <a:gd name="connsiteY30" fmla="*/ 1125803 h 1191635"/>
                <a:gd name="connsiteX31" fmla="*/ 3279066 w 3944203"/>
                <a:gd name="connsiteY31" fmla="*/ 1140158 h 1191635"/>
                <a:gd name="connsiteX32" fmla="*/ 2823180 w 3944203"/>
                <a:gd name="connsiteY32" fmla="*/ 816940 h 1191635"/>
                <a:gd name="connsiteX33" fmla="*/ 2495266 w 3944203"/>
                <a:gd name="connsiteY33" fmla="*/ 175146 h 1191635"/>
                <a:gd name="connsiteX34" fmla="*/ 2331493 w 3944203"/>
                <a:gd name="connsiteY34" fmla="*/ 106908 h 1191635"/>
                <a:gd name="connsiteX35" fmla="*/ 2181367 w 3944203"/>
                <a:gd name="connsiteY35" fmla="*/ 25021 h 1191635"/>
                <a:gd name="connsiteX36" fmla="*/ 1990299 w 3944203"/>
                <a:gd name="connsiteY36" fmla="*/ 79612 h 1191635"/>
                <a:gd name="connsiteX37" fmla="*/ 1785582 w 3944203"/>
                <a:gd name="connsiteY37" fmla="*/ 270681 h 1191635"/>
                <a:gd name="connsiteX38" fmla="*/ 1512627 w 3944203"/>
                <a:gd name="connsiteY38" fmla="*/ 570931 h 1191635"/>
                <a:gd name="connsiteX39" fmla="*/ 1335206 w 3944203"/>
                <a:gd name="connsiteY39" fmla="*/ 721057 h 1191635"/>
                <a:gd name="connsiteX40" fmla="*/ 1130490 w 3944203"/>
                <a:gd name="connsiteY40" fmla="*/ 693761 h 1191635"/>
                <a:gd name="connsiteX41" fmla="*/ 871182 w 3944203"/>
                <a:gd name="connsiteY41" fmla="*/ 434454 h 1191635"/>
                <a:gd name="connsiteX42" fmla="*/ 639170 w 3944203"/>
                <a:gd name="connsiteY42" fmla="*/ 202442 h 1191635"/>
                <a:gd name="connsiteX43" fmla="*/ 502693 w 3944203"/>
                <a:gd name="connsiteY43" fmla="*/ 202442 h 1191635"/>
                <a:gd name="connsiteX44" fmla="*/ 311624 w 3944203"/>
                <a:gd name="connsiteY44" fmla="*/ 352567 h 1191635"/>
                <a:gd name="connsiteX45" fmla="*/ 311624 w 3944203"/>
                <a:gd name="connsiteY45" fmla="*/ 352567 h 1191635"/>
                <a:gd name="connsiteX46" fmla="*/ 188794 w 3944203"/>
                <a:gd name="connsiteY46" fmla="*/ 543636 h 1191635"/>
                <a:gd name="connsiteX47" fmla="*/ 25021 w 3944203"/>
                <a:gd name="connsiteY47" fmla="*/ 666466 h 1191635"/>
                <a:gd name="connsiteX48" fmla="*/ 38669 w 3944203"/>
                <a:gd name="connsiteY48" fmla="*/ 584579 h 1191635"/>
                <a:gd name="connsiteX0" fmla="*/ 38669 w 3944203"/>
                <a:gd name="connsiteY0" fmla="*/ 584579 h 1191635"/>
                <a:gd name="connsiteX1" fmla="*/ 202442 w 3944203"/>
                <a:gd name="connsiteY1" fmla="*/ 393510 h 1191635"/>
                <a:gd name="connsiteX2" fmla="*/ 379863 w 3944203"/>
                <a:gd name="connsiteY2" fmla="*/ 216090 h 1191635"/>
                <a:gd name="connsiteX3" fmla="*/ 652818 w 3944203"/>
                <a:gd name="connsiteY3" fmla="*/ 161499 h 1191635"/>
                <a:gd name="connsiteX4" fmla="*/ 925773 w 3944203"/>
                <a:gd name="connsiteY4" fmla="*/ 366215 h 1191635"/>
                <a:gd name="connsiteX5" fmla="*/ 1171433 w 3944203"/>
                <a:gd name="connsiteY5" fmla="*/ 666466 h 1191635"/>
                <a:gd name="connsiteX6" fmla="*/ 1321558 w 3944203"/>
                <a:gd name="connsiteY6" fmla="*/ 734705 h 1191635"/>
                <a:gd name="connsiteX7" fmla="*/ 1458036 w 3944203"/>
                <a:gd name="connsiteY7" fmla="*/ 693761 h 1191635"/>
                <a:gd name="connsiteX8" fmla="*/ 1662753 w 3944203"/>
                <a:gd name="connsiteY8" fmla="*/ 516340 h 1191635"/>
                <a:gd name="connsiteX9" fmla="*/ 1922060 w 3944203"/>
                <a:gd name="connsiteY9" fmla="*/ 216090 h 1191635"/>
                <a:gd name="connsiteX10" fmla="*/ 2113129 w 3944203"/>
                <a:gd name="connsiteY10" fmla="*/ 38669 h 1191635"/>
                <a:gd name="connsiteX11" fmla="*/ 2372436 w 3944203"/>
                <a:gd name="connsiteY11" fmla="*/ 38669 h 1191635"/>
                <a:gd name="connsiteX12" fmla="*/ 2809164 w 3944203"/>
                <a:gd name="connsiteY12" fmla="*/ 270681 h 1191635"/>
                <a:gd name="connsiteX13" fmla="*/ 2888679 w 3944203"/>
                <a:gd name="connsiteY13" fmla="*/ 753801 h 1191635"/>
                <a:gd name="connsiteX14" fmla="*/ 3002892 w 3944203"/>
                <a:gd name="connsiteY14" fmla="*/ 826702 h 1191635"/>
                <a:gd name="connsiteX15" fmla="*/ 3477905 w 3944203"/>
                <a:gd name="connsiteY15" fmla="*/ 666466 h 1191635"/>
                <a:gd name="connsiteX16" fmla="*/ 3683625 w 3944203"/>
                <a:gd name="connsiteY16" fmla="*/ 1036852 h 1191635"/>
                <a:gd name="connsiteX17" fmla="*/ 3655326 w 3944203"/>
                <a:gd name="connsiteY17" fmla="*/ 584579 h 1191635"/>
                <a:gd name="connsiteX18" fmla="*/ 3655326 w 3944203"/>
                <a:gd name="connsiteY18" fmla="*/ 584579 h 1191635"/>
                <a:gd name="connsiteX19" fmla="*/ 3709917 w 3944203"/>
                <a:gd name="connsiteY19" fmla="*/ 448102 h 1191635"/>
                <a:gd name="connsiteX20" fmla="*/ 3696269 w 3944203"/>
                <a:gd name="connsiteY20" fmla="*/ 175146 h 1191635"/>
                <a:gd name="connsiteX21" fmla="*/ 3778155 w 3944203"/>
                <a:gd name="connsiteY21" fmla="*/ 120555 h 1191635"/>
                <a:gd name="connsiteX22" fmla="*/ 3900985 w 3944203"/>
                <a:gd name="connsiteY22" fmla="*/ 134203 h 1191635"/>
                <a:gd name="connsiteX23" fmla="*/ 3928281 w 3944203"/>
                <a:gd name="connsiteY23" fmla="*/ 188794 h 1191635"/>
                <a:gd name="connsiteX24" fmla="*/ 3805451 w 3944203"/>
                <a:gd name="connsiteY24" fmla="*/ 147851 h 1191635"/>
                <a:gd name="connsiteX25" fmla="*/ 3696269 w 3944203"/>
                <a:gd name="connsiteY25" fmla="*/ 134203 h 1191635"/>
                <a:gd name="connsiteX26" fmla="*/ 3600735 w 3944203"/>
                <a:gd name="connsiteY26" fmla="*/ 175146 h 1191635"/>
                <a:gd name="connsiteX27" fmla="*/ 3614382 w 3944203"/>
                <a:gd name="connsiteY27" fmla="*/ 270681 h 1191635"/>
                <a:gd name="connsiteX28" fmla="*/ 3587087 w 3944203"/>
                <a:gd name="connsiteY28" fmla="*/ 502693 h 1191635"/>
                <a:gd name="connsiteX29" fmla="*/ 3579737 w 3944203"/>
                <a:gd name="connsiteY29" fmla="*/ 1055980 h 1191635"/>
                <a:gd name="connsiteX30" fmla="*/ 3551643 w 3944203"/>
                <a:gd name="connsiteY30" fmla="*/ 1125803 h 1191635"/>
                <a:gd name="connsiteX31" fmla="*/ 3279066 w 3944203"/>
                <a:gd name="connsiteY31" fmla="*/ 1140158 h 1191635"/>
                <a:gd name="connsiteX32" fmla="*/ 2823180 w 3944203"/>
                <a:gd name="connsiteY32" fmla="*/ 816940 h 1191635"/>
                <a:gd name="connsiteX33" fmla="*/ 2495266 w 3944203"/>
                <a:gd name="connsiteY33" fmla="*/ 175146 h 1191635"/>
                <a:gd name="connsiteX34" fmla="*/ 2331493 w 3944203"/>
                <a:gd name="connsiteY34" fmla="*/ 106908 h 1191635"/>
                <a:gd name="connsiteX35" fmla="*/ 2181367 w 3944203"/>
                <a:gd name="connsiteY35" fmla="*/ 25021 h 1191635"/>
                <a:gd name="connsiteX36" fmla="*/ 1990299 w 3944203"/>
                <a:gd name="connsiteY36" fmla="*/ 79612 h 1191635"/>
                <a:gd name="connsiteX37" fmla="*/ 1785582 w 3944203"/>
                <a:gd name="connsiteY37" fmla="*/ 270681 h 1191635"/>
                <a:gd name="connsiteX38" fmla="*/ 1512627 w 3944203"/>
                <a:gd name="connsiteY38" fmla="*/ 570931 h 1191635"/>
                <a:gd name="connsiteX39" fmla="*/ 1335206 w 3944203"/>
                <a:gd name="connsiteY39" fmla="*/ 721057 h 1191635"/>
                <a:gd name="connsiteX40" fmla="*/ 1130490 w 3944203"/>
                <a:gd name="connsiteY40" fmla="*/ 693761 h 1191635"/>
                <a:gd name="connsiteX41" fmla="*/ 871182 w 3944203"/>
                <a:gd name="connsiteY41" fmla="*/ 434454 h 1191635"/>
                <a:gd name="connsiteX42" fmla="*/ 639170 w 3944203"/>
                <a:gd name="connsiteY42" fmla="*/ 202442 h 1191635"/>
                <a:gd name="connsiteX43" fmla="*/ 502693 w 3944203"/>
                <a:gd name="connsiteY43" fmla="*/ 202442 h 1191635"/>
                <a:gd name="connsiteX44" fmla="*/ 311624 w 3944203"/>
                <a:gd name="connsiteY44" fmla="*/ 352567 h 1191635"/>
                <a:gd name="connsiteX45" fmla="*/ 311624 w 3944203"/>
                <a:gd name="connsiteY45" fmla="*/ 352567 h 1191635"/>
                <a:gd name="connsiteX46" fmla="*/ 188794 w 3944203"/>
                <a:gd name="connsiteY46" fmla="*/ 543636 h 1191635"/>
                <a:gd name="connsiteX47" fmla="*/ 25021 w 3944203"/>
                <a:gd name="connsiteY47" fmla="*/ 666466 h 1191635"/>
                <a:gd name="connsiteX48" fmla="*/ 38669 w 3944203"/>
                <a:gd name="connsiteY48" fmla="*/ 584579 h 1191635"/>
                <a:gd name="connsiteX0" fmla="*/ 38669 w 3944203"/>
                <a:gd name="connsiteY0" fmla="*/ 596415 h 1203471"/>
                <a:gd name="connsiteX1" fmla="*/ 202442 w 3944203"/>
                <a:gd name="connsiteY1" fmla="*/ 405346 h 1203471"/>
                <a:gd name="connsiteX2" fmla="*/ 379863 w 3944203"/>
                <a:gd name="connsiteY2" fmla="*/ 227926 h 1203471"/>
                <a:gd name="connsiteX3" fmla="*/ 652818 w 3944203"/>
                <a:gd name="connsiteY3" fmla="*/ 173335 h 1203471"/>
                <a:gd name="connsiteX4" fmla="*/ 925773 w 3944203"/>
                <a:gd name="connsiteY4" fmla="*/ 378051 h 1203471"/>
                <a:gd name="connsiteX5" fmla="*/ 1171433 w 3944203"/>
                <a:gd name="connsiteY5" fmla="*/ 678302 h 1203471"/>
                <a:gd name="connsiteX6" fmla="*/ 1321558 w 3944203"/>
                <a:gd name="connsiteY6" fmla="*/ 746541 h 1203471"/>
                <a:gd name="connsiteX7" fmla="*/ 1458036 w 3944203"/>
                <a:gd name="connsiteY7" fmla="*/ 705597 h 1203471"/>
                <a:gd name="connsiteX8" fmla="*/ 1662753 w 3944203"/>
                <a:gd name="connsiteY8" fmla="*/ 528176 h 1203471"/>
                <a:gd name="connsiteX9" fmla="*/ 1922060 w 3944203"/>
                <a:gd name="connsiteY9" fmla="*/ 227926 h 1203471"/>
                <a:gd name="connsiteX10" fmla="*/ 2113129 w 3944203"/>
                <a:gd name="connsiteY10" fmla="*/ 50505 h 1203471"/>
                <a:gd name="connsiteX11" fmla="*/ 2372436 w 3944203"/>
                <a:gd name="connsiteY11" fmla="*/ 50505 h 1203471"/>
                <a:gd name="connsiteX12" fmla="*/ 2758237 w 3944203"/>
                <a:gd name="connsiteY12" fmla="*/ 353533 h 1203471"/>
                <a:gd name="connsiteX13" fmla="*/ 2888679 w 3944203"/>
                <a:gd name="connsiteY13" fmla="*/ 765637 h 1203471"/>
                <a:gd name="connsiteX14" fmla="*/ 3002892 w 3944203"/>
                <a:gd name="connsiteY14" fmla="*/ 838538 h 1203471"/>
                <a:gd name="connsiteX15" fmla="*/ 3477905 w 3944203"/>
                <a:gd name="connsiteY15" fmla="*/ 678302 h 1203471"/>
                <a:gd name="connsiteX16" fmla="*/ 3683625 w 3944203"/>
                <a:gd name="connsiteY16" fmla="*/ 1048688 h 1203471"/>
                <a:gd name="connsiteX17" fmla="*/ 3655326 w 3944203"/>
                <a:gd name="connsiteY17" fmla="*/ 596415 h 1203471"/>
                <a:gd name="connsiteX18" fmla="*/ 3655326 w 3944203"/>
                <a:gd name="connsiteY18" fmla="*/ 596415 h 1203471"/>
                <a:gd name="connsiteX19" fmla="*/ 3709917 w 3944203"/>
                <a:gd name="connsiteY19" fmla="*/ 459938 h 1203471"/>
                <a:gd name="connsiteX20" fmla="*/ 3696269 w 3944203"/>
                <a:gd name="connsiteY20" fmla="*/ 186982 h 1203471"/>
                <a:gd name="connsiteX21" fmla="*/ 3778155 w 3944203"/>
                <a:gd name="connsiteY21" fmla="*/ 132391 h 1203471"/>
                <a:gd name="connsiteX22" fmla="*/ 3900985 w 3944203"/>
                <a:gd name="connsiteY22" fmla="*/ 146039 h 1203471"/>
                <a:gd name="connsiteX23" fmla="*/ 3928281 w 3944203"/>
                <a:gd name="connsiteY23" fmla="*/ 200630 h 1203471"/>
                <a:gd name="connsiteX24" fmla="*/ 3805451 w 3944203"/>
                <a:gd name="connsiteY24" fmla="*/ 159687 h 1203471"/>
                <a:gd name="connsiteX25" fmla="*/ 3696269 w 3944203"/>
                <a:gd name="connsiteY25" fmla="*/ 146039 h 1203471"/>
                <a:gd name="connsiteX26" fmla="*/ 3600735 w 3944203"/>
                <a:gd name="connsiteY26" fmla="*/ 186982 h 1203471"/>
                <a:gd name="connsiteX27" fmla="*/ 3614382 w 3944203"/>
                <a:gd name="connsiteY27" fmla="*/ 282517 h 1203471"/>
                <a:gd name="connsiteX28" fmla="*/ 3587087 w 3944203"/>
                <a:gd name="connsiteY28" fmla="*/ 514529 h 1203471"/>
                <a:gd name="connsiteX29" fmla="*/ 3579737 w 3944203"/>
                <a:gd name="connsiteY29" fmla="*/ 1067816 h 1203471"/>
                <a:gd name="connsiteX30" fmla="*/ 3551643 w 3944203"/>
                <a:gd name="connsiteY30" fmla="*/ 1137639 h 1203471"/>
                <a:gd name="connsiteX31" fmla="*/ 3279066 w 3944203"/>
                <a:gd name="connsiteY31" fmla="*/ 1151994 h 1203471"/>
                <a:gd name="connsiteX32" fmla="*/ 2823180 w 3944203"/>
                <a:gd name="connsiteY32" fmla="*/ 828776 h 1203471"/>
                <a:gd name="connsiteX33" fmla="*/ 2495266 w 3944203"/>
                <a:gd name="connsiteY33" fmla="*/ 186982 h 1203471"/>
                <a:gd name="connsiteX34" fmla="*/ 2331493 w 3944203"/>
                <a:gd name="connsiteY34" fmla="*/ 118744 h 1203471"/>
                <a:gd name="connsiteX35" fmla="*/ 2181367 w 3944203"/>
                <a:gd name="connsiteY35" fmla="*/ 36857 h 1203471"/>
                <a:gd name="connsiteX36" fmla="*/ 1990299 w 3944203"/>
                <a:gd name="connsiteY36" fmla="*/ 91448 h 1203471"/>
                <a:gd name="connsiteX37" fmla="*/ 1785582 w 3944203"/>
                <a:gd name="connsiteY37" fmla="*/ 282517 h 1203471"/>
                <a:gd name="connsiteX38" fmla="*/ 1512627 w 3944203"/>
                <a:gd name="connsiteY38" fmla="*/ 582767 h 1203471"/>
                <a:gd name="connsiteX39" fmla="*/ 1335206 w 3944203"/>
                <a:gd name="connsiteY39" fmla="*/ 732893 h 1203471"/>
                <a:gd name="connsiteX40" fmla="*/ 1130490 w 3944203"/>
                <a:gd name="connsiteY40" fmla="*/ 705597 h 1203471"/>
                <a:gd name="connsiteX41" fmla="*/ 871182 w 3944203"/>
                <a:gd name="connsiteY41" fmla="*/ 446290 h 1203471"/>
                <a:gd name="connsiteX42" fmla="*/ 639170 w 3944203"/>
                <a:gd name="connsiteY42" fmla="*/ 214278 h 1203471"/>
                <a:gd name="connsiteX43" fmla="*/ 502693 w 3944203"/>
                <a:gd name="connsiteY43" fmla="*/ 214278 h 1203471"/>
                <a:gd name="connsiteX44" fmla="*/ 311624 w 3944203"/>
                <a:gd name="connsiteY44" fmla="*/ 364403 h 1203471"/>
                <a:gd name="connsiteX45" fmla="*/ 311624 w 3944203"/>
                <a:gd name="connsiteY45" fmla="*/ 364403 h 1203471"/>
                <a:gd name="connsiteX46" fmla="*/ 188794 w 3944203"/>
                <a:gd name="connsiteY46" fmla="*/ 555472 h 1203471"/>
                <a:gd name="connsiteX47" fmla="*/ 25021 w 3944203"/>
                <a:gd name="connsiteY47" fmla="*/ 678302 h 1203471"/>
                <a:gd name="connsiteX48" fmla="*/ 38669 w 3944203"/>
                <a:gd name="connsiteY48" fmla="*/ 596415 h 1203471"/>
                <a:gd name="connsiteX0" fmla="*/ 38669 w 3944203"/>
                <a:gd name="connsiteY0" fmla="*/ 625944 h 1233000"/>
                <a:gd name="connsiteX1" fmla="*/ 202442 w 3944203"/>
                <a:gd name="connsiteY1" fmla="*/ 434875 h 1233000"/>
                <a:gd name="connsiteX2" fmla="*/ 379863 w 3944203"/>
                <a:gd name="connsiteY2" fmla="*/ 257455 h 1233000"/>
                <a:gd name="connsiteX3" fmla="*/ 652818 w 3944203"/>
                <a:gd name="connsiteY3" fmla="*/ 202864 h 1233000"/>
                <a:gd name="connsiteX4" fmla="*/ 925773 w 3944203"/>
                <a:gd name="connsiteY4" fmla="*/ 407580 h 1233000"/>
                <a:gd name="connsiteX5" fmla="*/ 1171433 w 3944203"/>
                <a:gd name="connsiteY5" fmla="*/ 707831 h 1233000"/>
                <a:gd name="connsiteX6" fmla="*/ 1321558 w 3944203"/>
                <a:gd name="connsiteY6" fmla="*/ 776070 h 1233000"/>
                <a:gd name="connsiteX7" fmla="*/ 1458036 w 3944203"/>
                <a:gd name="connsiteY7" fmla="*/ 735126 h 1233000"/>
                <a:gd name="connsiteX8" fmla="*/ 1662753 w 3944203"/>
                <a:gd name="connsiteY8" fmla="*/ 557705 h 1233000"/>
                <a:gd name="connsiteX9" fmla="*/ 1922060 w 3944203"/>
                <a:gd name="connsiteY9" fmla="*/ 257455 h 1233000"/>
                <a:gd name="connsiteX10" fmla="*/ 2113129 w 3944203"/>
                <a:gd name="connsiteY10" fmla="*/ 80034 h 1233000"/>
                <a:gd name="connsiteX11" fmla="*/ 2372436 w 3944203"/>
                <a:gd name="connsiteY11" fmla="*/ 80034 h 1233000"/>
                <a:gd name="connsiteX12" fmla="*/ 2767567 w 3944203"/>
                <a:gd name="connsiteY12" fmla="*/ 560237 h 1233000"/>
                <a:gd name="connsiteX13" fmla="*/ 2888679 w 3944203"/>
                <a:gd name="connsiteY13" fmla="*/ 795166 h 1233000"/>
                <a:gd name="connsiteX14" fmla="*/ 3002892 w 3944203"/>
                <a:gd name="connsiteY14" fmla="*/ 868067 h 1233000"/>
                <a:gd name="connsiteX15" fmla="*/ 3477905 w 3944203"/>
                <a:gd name="connsiteY15" fmla="*/ 707831 h 1233000"/>
                <a:gd name="connsiteX16" fmla="*/ 3683625 w 3944203"/>
                <a:gd name="connsiteY16" fmla="*/ 1078217 h 1233000"/>
                <a:gd name="connsiteX17" fmla="*/ 3655326 w 3944203"/>
                <a:gd name="connsiteY17" fmla="*/ 625944 h 1233000"/>
                <a:gd name="connsiteX18" fmla="*/ 3655326 w 3944203"/>
                <a:gd name="connsiteY18" fmla="*/ 625944 h 1233000"/>
                <a:gd name="connsiteX19" fmla="*/ 3709917 w 3944203"/>
                <a:gd name="connsiteY19" fmla="*/ 489467 h 1233000"/>
                <a:gd name="connsiteX20" fmla="*/ 3696269 w 3944203"/>
                <a:gd name="connsiteY20" fmla="*/ 216511 h 1233000"/>
                <a:gd name="connsiteX21" fmla="*/ 3778155 w 3944203"/>
                <a:gd name="connsiteY21" fmla="*/ 161920 h 1233000"/>
                <a:gd name="connsiteX22" fmla="*/ 3900985 w 3944203"/>
                <a:gd name="connsiteY22" fmla="*/ 175568 h 1233000"/>
                <a:gd name="connsiteX23" fmla="*/ 3928281 w 3944203"/>
                <a:gd name="connsiteY23" fmla="*/ 230159 h 1233000"/>
                <a:gd name="connsiteX24" fmla="*/ 3805451 w 3944203"/>
                <a:gd name="connsiteY24" fmla="*/ 189216 h 1233000"/>
                <a:gd name="connsiteX25" fmla="*/ 3696269 w 3944203"/>
                <a:gd name="connsiteY25" fmla="*/ 175568 h 1233000"/>
                <a:gd name="connsiteX26" fmla="*/ 3600735 w 3944203"/>
                <a:gd name="connsiteY26" fmla="*/ 216511 h 1233000"/>
                <a:gd name="connsiteX27" fmla="*/ 3614382 w 3944203"/>
                <a:gd name="connsiteY27" fmla="*/ 312046 h 1233000"/>
                <a:gd name="connsiteX28" fmla="*/ 3587087 w 3944203"/>
                <a:gd name="connsiteY28" fmla="*/ 544058 h 1233000"/>
                <a:gd name="connsiteX29" fmla="*/ 3579737 w 3944203"/>
                <a:gd name="connsiteY29" fmla="*/ 1097345 h 1233000"/>
                <a:gd name="connsiteX30" fmla="*/ 3551643 w 3944203"/>
                <a:gd name="connsiteY30" fmla="*/ 1167168 h 1233000"/>
                <a:gd name="connsiteX31" fmla="*/ 3279066 w 3944203"/>
                <a:gd name="connsiteY31" fmla="*/ 1181523 h 1233000"/>
                <a:gd name="connsiteX32" fmla="*/ 2823180 w 3944203"/>
                <a:gd name="connsiteY32" fmla="*/ 858305 h 1233000"/>
                <a:gd name="connsiteX33" fmla="*/ 2495266 w 3944203"/>
                <a:gd name="connsiteY33" fmla="*/ 216511 h 1233000"/>
                <a:gd name="connsiteX34" fmla="*/ 2331493 w 3944203"/>
                <a:gd name="connsiteY34" fmla="*/ 148273 h 1233000"/>
                <a:gd name="connsiteX35" fmla="*/ 2181367 w 3944203"/>
                <a:gd name="connsiteY35" fmla="*/ 66386 h 1233000"/>
                <a:gd name="connsiteX36" fmla="*/ 1990299 w 3944203"/>
                <a:gd name="connsiteY36" fmla="*/ 120977 h 1233000"/>
                <a:gd name="connsiteX37" fmla="*/ 1785582 w 3944203"/>
                <a:gd name="connsiteY37" fmla="*/ 312046 h 1233000"/>
                <a:gd name="connsiteX38" fmla="*/ 1512627 w 3944203"/>
                <a:gd name="connsiteY38" fmla="*/ 612296 h 1233000"/>
                <a:gd name="connsiteX39" fmla="*/ 1335206 w 3944203"/>
                <a:gd name="connsiteY39" fmla="*/ 762422 h 1233000"/>
                <a:gd name="connsiteX40" fmla="*/ 1130490 w 3944203"/>
                <a:gd name="connsiteY40" fmla="*/ 735126 h 1233000"/>
                <a:gd name="connsiteX41" fmla="*/ 871182 w 3944203"/>
                <a:gd name="connsiteY41" fmla="*/ 475819 h 1233000"/>
                <a:gd name="connsiteX42" fmla="*/ 639170 w 3944203"/>
                <a:gd name="connsiteY42" fmla="*/ 243807 h 1233000"/>
                <a:gd name="connsiteX43" fmla="*/ 502693 w 3944203"/>
                <a:gd name="connsiteY43" fmla="*/ 243807 h 1233000"/>
                <a:gd name="connsiteX44" fmla="*/ 311624 w 3944203"/>
                <a:gd name="connsiteY44" fmla="*/ 393932 h 1233000"/>
                <a:gd name="connsiteX45" fmla="*/ 311624 w 3944203"/>
                <a:gd name="connsiteY45" fmla="*/ 393932 h 1233000"/>
                <a:gd name="connsiteX46" fmla="*/ 188794 w 3944203"/>
                <a:gd name="connsiteY46" fmla="*/ 585001 h 1233000"/>
                <a:gd name="connsiteX47" fmla="*/ 25021 w 3944203"/>
                <a:gd name="connsiteY47" fmla="*/ 707831 h 1233000"/>
                <a:gd name="connsiteX48" fmla="*/ 38669 w 3944203"/>
                <a:gd name="connsiteY48" fmla="*/ 625944 h 1233000"/>
                <a:gd name="connsiteX0" fmla="*/ 38669 w 3944203"/>
                <a:gd name="connsiteY0" fmla="*/ 625944 h 1233000"/>
                <a:gd name="connsiteX1" fmla="*/ 202442 w 3944203"/>
                <a:gd name="connsiteY1" fmla="*/ 434875 h 1233000"/>
                <a:gd name="connsiteX2" fmla="*/ 379863 w 3944203"/>
                <a:gd name="connsiteY2" fmla="*/ 257455 h 1233000"/>
                <a:gd name="connsiteX3" fmla="*/ 652818 w 3944203"/>
                <a:gd name="connsiteY3" fmla="*/ 202864 h 1233000"/>
                <a:gd name="connsiteX4" fmla="*/ 925773 w 3944203"/>
                <a:gd name="connsiteY4" fmla="*/ 407580 h 1233000"/>
                <a:gd name="connsiteX5" fmla="*/ 1171433 w 3944203"/>
                <a:gd name="connsiteY5" fmla="*/ 707831 h 1233000"/>
                <a:gd name="connsiteX6" fmla="*/ 1321558 w 3944203"/>
                <a:gd name="connsiteY6" fmla="*/ 776070 h 1233000"/>
                <a:gd name="connsiteX7" fmla="*/ 1458036 w 3944203"/>
                <a:gd name="connsiteY7" fmla="*/ 735126 h 1233000"/>
                <a:gd name="connsiteX8" fmla="*/ 1662753 w 3944203"/>
                <a:gd name="connsiteY8" fmla="*/ 557705 h 1233000"/>
                <a:gd name="connsiteX9" fmla="*/ 1922060 w 3944203"/>
                <a:gd name="connsiteY9" fmla="*/ 257455 h 1233000"/>
                <a:gd name="connsiteX10" fmla="*/ 2113129 w 3944203"/>
                <a:gd name="connsiteY10" fmla="*/ 80034 h 1233000"/>
                <a:gd name="connsiteX11" fmla="*/ 2372436 w 3944203"/>
                <a:gd name="connsiteY11" fmla="*/ 80034 h 1233000"/>
                <a:gd name="connsiteX12" fmla="*/ 2767567 w 3944203"/>
                <a:gd name="connsiteY12" fmla="*/ 560237 h 1233000"/>
                <a:gd name="connsiteX13" fmla="*/ 2888679 w 3944203"/>
                <a:gd name="connsiteY13" fmla="*/ 795166 h 1233000"/>
                <a:gd name="connsiteX14" fmla="*/ 3002892 w 3944203"/>
                <a:gd name="connsiteY14" fmla="*/ 868067 h 1233000"/>
                <a:gd name="connsiteX15" fmla="*/ 3477905 w 3944203"/>
                <a:gd name="connsiteY15" fmla="*/ 707831 h 1233000"/>
                <a:gd name="connsiteX16" fmla="*/ 3683625 w 3944203"/>
                <a:gd name="connsiteY16" fmla="*/ 1078217 h 1233000"/>
                <a:gd name="connsiteX17" fmla="*/ 3655326 w 3944203"/>
                <a:gd name="connsiteY17" fmla="*/ 625944 h 1233000"/>
                <a:gd name="connsiteX18" fmla="*/ 3655326 w 3944203"/>
                <a:gd name="connsiteY18" fmla="*/ 625944 h 1233000"/>
                <a:gd name="connsiteX19" fmla="*/ 3709917 w 3944203"/>
                <a:gd name="connsiteY19" fmla="*/ 489467 h 1233000"/>
                <a:gd name="connsiteX20" fmla="*/ 3696269 w 3944203"/>
                <a:gd name="connsiteY20" fmla="*/ 216511 h 1233000"/>
                <a:gd name="connsiteX21" fmla="*/ 3778155 w 3944203"/>
                <a:gd name="connsiteY21" fmla="*/ 161920 h 1233000"/>
                <a:gd name="connsiteX22" fmla="*/ 3900985 w 3944203"/>
                <a:gd name="connsiteY22" fmla="*/ 175568 h 1233000"/>
                <a:gd name="connsiteX23" fmla="*/ 3928281 w 3944203"/>
                <a:gd name="connsiteY23" fmla="*/ 230159 h 1233000"/>
                <a:gd name="connsiteX24" fmla="*/ 3805451 w 3944203"/>
                <a:gd name="connsiteY24" fmla="*/ 189216 h 1233000"/>
                <a:gd name="connsiteX25" fmla="*/ 3696269 w 3944203"/>
                <a:gd name="connsiteY25" fmla="*/ 175568 h 1233000"/>
                <a:gd name="connsiteX26" fmla="*/ 3600735 w 3944203"/>
                <a:gd name="connsiteY26" fmla="*/ 216511 h 1233000"/>
                <a:gd name="connsiteX27" fmla="*/ 3614382 w 3944203"/>
                <a:gd name="connsiteY27" fmla="*/ 312046 h 1233000"/>
                <a:gd name="connsiteX28" fmla="*/ 3587087 w 3944203"/>
                <a:gd name="connsiteY28" fmla="*/ 544058 h 1233000"/>
                <a:gd name="connsiteX29" fmla="*/ 3579737 w 3944203"/>
                <a:gd name="connsiteY29" fmla="*/ 1097345 h 1233000"/>
                <a:gd name="connsiteX30" fmla="*/ 3551643 w 3944203"/>
                <a:gd name="connsiteY30" fmla="*/ 1167168 h 1233000"/>
                <a:gd name="connsiteX31" fmla="*/ 3279066 w 3944203"/>
                <a:gd name="connsiteY31" fmla="*/ 1181523 h 1233000"/>
                <a:gd name="connsiteX32" fmla="*/ 2823180 w 3944203"/>
                <a:gd name="connsiteY32" fmla="*/ 858305 h 1233000"/>
                <a:gd name="connsiteX33" fmla="*/ 2428557 w 3944203"/>
                <a:gd name="connsiteY33" fmla="*/ 247358 h 1233000"/>
                <a:gd name="connsiteX34" fmla="*/ 2331493 w 3944203"/>
                <a:gd name="connsiteY34" fmla="*/ 148273 h 1233000"/>
                <a:gd name="connsiteX35" fmla="*/ 2181367 w 3944203"/>
                <a:gd name="connsiteY35" fmla="*/ 66386 h 1233000"/>
                <a:gd name="connsiteX36" fmla="*/ 1990299 w 3944203"/>
                <a:gd name="connsiteY36" fmla="*/ 120977 h 1233000"/>
                <a:gd name="connsiteX37" fmla="*/ 1785582 w 3944203"/>
                <a:gd name="connsiteY37" fmla="*/ 312046 h 1233000"/>
                <a:gd name="connsiteX38" fmla="*/ 1512627 w 3944203"/>
                <a:gd name="connsiteY38" fmla="*/ 612296 h 1233000"/>
                <a:gd name="connsiteX39" fmla="*/ 1335206 w 3944203"/>
                <a:gd name="connsiteY39" fmla="*/ 762422 h 1233000"/>
                <a:gd name="connsiteX40" fmla="*/ 1130490 w 3944203"/>
                <a:gd name="connsiteY40" fmla="*/ 735126 h 1233000"/>
                <a:gd name="connsiteX41" fmla="*/ 871182 w 3944203"/>
                <a:gd name="connsiteY41" fmla="*/ 475819 h 1233000"/>
                <a:gd name="connsiteX42" fmla="*/ 639170 w 3944203"/>
                <a:gd name="connsiteY42" fmla="*/ 243807 h 1233000"/>
                <a:gd name="connsiteX43" fmla="*/ 502693 w 3944203"/>
                <a:gd name="connsiteY43" fmla="*/ 243807 h 1233000"/>
                <a:gd name="connsiteX44" fmla="*/ 311624 w 3944203"/>
                <a:gd name="connsiteY44" fmla="*/ 393932 h 1233000"/>
                <a:gd name="connsiteX45" fmla="*/ 311624 w 3944203"/>
                <a:gd name="connsiteY45" fmla="*/ 393932 h 1233000"/>
                <a:gd name="connsiteX46" fmla="*/ 188794 w 3944203"/>
                <a:gd name="connsiteY46" fmla="*/ 585001 h 1233000"/>
                <a:gd name="connsiteX47" fmla="*/ 25021 w 3944203"/>
                <a:gd name="connsiteY47" fmla="*/ 707831 h 1233000"/>
                <a:gd name="connsiteX48" fmla="*/ 38669 w 3944203"/>
                <a:gd name="connsiteY48" fmla="*/ 625944 h 1233000"/>
                <a:gd name="connsiteX0" fmla="*/ 38669 w 3944203"/>
                <a:gd name="connsiteY0" fmla="*/ 628933 h 1235989"/>
                <a:gd name="connsiteX1" fmla="*/ 202442 w 3944203"/>
                <a:gd name="connsiteY1" fmla="*/ 437864 h 1235989"/>
                <a:gd name="connsiteX2" fmla="*/ 379863 w 3944203"/>
                <a:gd name="connsiteY2" fmla="*/ 260444 h 1235989"/>
                <a:gd name="connsiteX3" fmla="*/ 652818 w 3944203"/>
                <a:gd name="connsiteY3" fmla="*/ 205853 h 1235989"/>
                <a:gd name="connsiteX4" fmla="*/ 925773 w 3944203"/>
                <a:gd name="connsiteY4" fmla="*/ 410569 h 1235989"/>
                <a:gd name="connsiteX5" fmla="*/ 1171433 w 3944203"/>
                <a:gd name="connsiteY5" fmla="*/ 710820 h 1235989"/>
                <a:gd name="connsiteX6" fmla="*/ 1321558 w 3944203"/>
                <a:gd name="connsiteY6" fmla="*/ 779059 h 1235989"/>
                <a:gd name="connsiteX7" fmla="*/ 1458036 w 3944203"/>
                <a:gd name="connsiteY7" fmla="*/ 738115 h 1235989"/>
                <a:gd name="connsiteX8" fmla="*/ 1662753 w 3944203"/>
                <a:gd name="connsiteY8" fmla="*/ 560694 h 1235989"/>
                <a:gd name="connsiteX9" fmla="*/ 1922060 w 3944203"/>
                <a:gd name="connsiteY9" fmla="*/ 260444 h 1235989"/>
                <a:gd name="connsiteX10" fmla="*/ 2113129 w 3944203"/>
                <a:gd name="connsiteY10" fmla="*/ 83023 h 1235989"/>
                <a:gd name="connsiteX11" fmla="*/ 2372436 w 3944203"/>
                <a:gd name="connsiteY11" fmla="*/ 83023 h 1235989"/>
                <a:gd name="connsiteX12" fmla="*/ 2686512 w 3944203"/>
                <a:gd name="connsiteY12" fmla="*/ 581160 h 1235989"/>
                <a:gd name="connsiteX13" fmla="*/ 2888679 w 3944203"/>
                <a:gd name="connsiteY13" fmla="*/ 798155 h 1235989"/>
                <a:gd name="connsiteX14" fmla="*/ 3002892 w 3944203"/>
                <a:gd name="connsiteY14" fmla="*/ 871056 h 1235989"/>
                <a:gd name="connsiteX15" fmla="*/ 3477905 w 3944203"/>
                <a:gd name="connsiteY15" fmla="*/ 710820 h 1235989"/>
                <a:gd name="connsiteX16" fmla="*/ 3683625 w 3944203"/>
                <a:gd name="connsiteY16" fmla="*/ 1081206 h 1235989"/>
                <a:gd name="connsiteX17" fmla="*/ 3655326 w 3944203"/>
                <a:gd name="connsiteY17" fmla="*/ 628933 h 1235989"/>
                <a:gd name="connsiteX18" fmla="*/ 3655326 w 3944203"/>
                <a:gd name="connsiteY18" fmla="*/ 628933 h 1235989"/>
                <a:gd name="connsiteX19" fmla="*/ 3709917 w 3944203"/>
                <a:gd name="connsiteY19" fmla="*/ 492456 h 1235989"/>
                <a:gd name="connsiteX20" fmla="*/ 3696269 w 3944203"/>
                <a:gd name="connsiteY20" fmla="*/ 219500 h 1235989"/>
                <a:gd name="connsiteX21" fmla="*/ 3778155 w 3944203"/>
                <a:gd name="connsiteY21" fmla="*/ 164909 h 1235989"/>
                <a:gd name="connsiteX22" fmla="*/ 3900985 w 3944203"/>
                <a:gd name="connsiteY22" fmla="*/ 178557 h 1235989"/>
                <a:gd name="connsiteX23" fmla="*/ 3928281 w 3944203"/>
                <a:gd name="connsiteY23" fmla="*/ 233148 h 1235989"/>
                <a:gd name="connsiteX24" fmla="*/ 3805451 w 3944203"/>
                <a:gd name="connsiteY24" fmla="*/ 192205 h 1235989"/>
                <a:gd name="connsiteX25" fmla="*/ 3696269 w 3944203"/>
                <a:gd name="connsiteY25" fmla="*/ 178557 h 1235989"/>
                <a:gd name="connsiteX26" fmla="*/ 3600735 w 3944203"/>
                <a:gd name="connsiteY26" fmla="*/ 219500 h 1235989"/>
                <a:gd name="connsiteX27" fmla="*/ 3614382 w 3944203"/>
                <a:gd name="connsiteY27" fmla="*/ 315035 h 1235989"/>
                <a:gd name="connsiteX28" fmla="*/ 3587087 w 3944203"/>
                <a:gd name="connsiteY28" fmla="*/ 547047 h 1235989"/>
                <a:gd name="connsiteX29" fmla="*/ 3579737 w 3944203"/>
                <a:gd name="connsiteY29" fmla="*/ 1100334 h 1235989"/>
                <a:gd name="connsiteX30" fmla="*/ 3551643 w 3944203"/>
                <a:gd name="connsiteY30" fmla="*/ 1170157 h 1235989"/>
                <a:gd name="connsiteX31" fmla="*/ 3279066 w 3944203"/>
                <a:gd name="connsiteY31" fmla="*/ 1184512 h 1235989"/>
                <a:gd name="connsiteX32" fmla="*/ 2823180 w 3944203"/>
                <a:gd name="connsiteY32" fmla="*/ 861294 h 1235989"/>
                <a:gd name="connsiteX33" fmla="*/ 2428557 w 3944203"/>
                <a:gd name="connsiteY33" fmla="*/ 250347 h 1235989"/>
                <a:gd name="connsiteX34" fmla="*/ 2331493 w 3944203"/>
                <a:gd name="connsiteY34" fmla="*/ 151262 h 1235989"/>
                <a:gd name="connsiteX35" fmla="*/ 2181367 w 3944203"/>
                <a:gd name="connsiteY35" fmla="*/ 69375 h 1235989"/>
                <a:gd name="connsiteX36" fmla="*/ 1990299 w 3944203"/>
                <a:gd name="connsiteY36" fmla="*/ 123966 h 1235989"/>
                <a:gd name="connsiteX37" fmla="*/ 1785582 w 3944203"/>
                <a:gd name="connsiteY37" fmla="*/ 315035 h 1235989"/>
                <a:gd name="connsiteX38" fmla="*/ 1512627 w 3944203"/>
                <a:gd name="connsiteY38" fmla="*/ 615285 h 1235989"/>
                <a:gd name="connsiteX39" fmla="*/ 1335206 w 3944203"/>
                <a:gd name="connsiteY39" fmla="*/ 765411 h 1235989"/>
                <a:gd name="connsiteX40" fmla="*/ 1130490 w 3944203"/>
                <a:gd name="connsiteY40" fmla="*/ 738115 h 1235989"/>
                <a:gd name="connsiteX41" fmla="*/ 871182 w 3944203"/>
                <a:gd name="connsiteY41" fmla="*/ 478808 h 1235989"/>
                <a:gd name="connsiteX42" fmla="*/ 639170 w 3944203"/>
                <a:gd name="connsiteY42" fmla="*/ 246796 h 1235989"/>
                <a:gd name="connsiteX43" fmla="*/ 502693 w 3944203"/>
                <a:gd name="connsiteY43" fmla="*/ 246796 h 1235989"/>
                <a:gd name="connsiteX44" fmla="*/ 311624 w 3944203"/>
                <a:gd name="connsiteY44" fmla="*/ 396921 h 1235989"/>
                <a:gd name="connsiteX45" fmla="*/ 311624 w 3944203"/>
                <a:gd name="connsiteY45" fmla="*/ 396921 h 1235989"/>
                <a:gd name="connsiteX46" fmla="*/ 188794 w 3944203"/>
                <a:gd name="connsiteY46" fmla="*/ 587990 h 1235989"/>
                <a:gd name="connsiteX47" fmla="*/ 25021 w 3944203"/>
                <a:gd name="connsiteY47" fmla="*/ 710820 h 1235989"/>
                <a:gd name="connsiteX48" fmla="*/ 38669 w 3944203"/>
                <a:gd name="connsiteY48" fmla="*/ 628933 h 1235989"/>
                <a:gd name="connsiteX0" fmla="*/ 38669 w 3944203"/>
                <a:gd name="connsiteY0" fmla="*/ 628933 h 1235989"/>
                <a:gd name="connsiteX1" fmla="*/ 202442 w 3944203"/>
                <a:gd name="connsiteY1" fmla="*/ 437864 h 1235989"/>
                <a:gd name="connsiteX2" fmla="*/ 379863 w 3944203"/>
                <a:gd name="connsiteY2" fmla="*/ 260444 h 1235989"/>
                <a:gd name="connsiteX3" fmla="*/ 652818 w 3944203"/>
                <a:gd name="connsiteY3" fmla="*/ 205853 h 1235989"/>
                <a:gd name="connsiteX4" fmla="*/ 925773 w 3944203"/>
                <a:gd name="connsiteY4" fmla="*/ 410569 h 1235989"/>
                <a:gd name="connsiteX5" fmla="*/ 1171433 w 3944203"/>
                <a:gd name="connsiteY5" fmla="*/ 710820 h 1235989"/>
                <a:gd name="connsiteX6" fmla="*/ 1321558 w 3944203"/>
                <a:gd name="connsiteY6" fmla="*/ 779059 h 1235989"/>
                <a:gd name="connsiteX7" fmla="*/ 1458036 w 3944203"/>
                <a:gd name="connsiteY7" fmla="*/ 738115 h 1235989"/>
                <a:gd name="connsiteX8" fmla="*/ 1662753 w 3944203"/>
                <a:gd name="connsiteY8" fmla="*/ 560694 h 1235989"/>
                <a:gd name="connsiteX9" fmla="*/ 1922060 w 3944203"/>
                <a:gd name="connsiteY9" fmla="*/ 260444 h 1235989"/>
                <a:gd name="connsiteX10" fmla="*/ 2113129 w 3944203"/>
                <a:gd name="connsiteY10" fmla="*/ 83023 h 1235989"/>
                <a:gd name="connsiteX11" fmla="*/ 2372436 w 3944203"/>
                <a:gd name="connsiteY11" fmla="*/ 83023 h 1235989"/>
                <a:gd name="connsiteX12" fmla="*/ 2686512 w 3944203"/>
                <a:gd name="connsiteY12" fmla="*/ 581160 h 1235989"/>
                <a:gd name="connsiteX13" fmla="*/ 2888679 w 3944203"/>
                <a:gd name="connsiteY13" fmla="*/ 798155 h 1235989"/>
                <a:gd name="connsiteX14" fmla="*/ 3002892 w 3944203"/>
                <a:gd name="connsiteY14" fmla="*/ 871056 h 1235989"/>
                <a:gd name="connsiteX15" fmla="*/ 3281375 w 3944203"/>
                <a:gd name="connsiteY15" fmla="*/ 1131170 h 1235989"/>
                <a:gd name="connsiteX16" fmla="*/ 3683625 w 3944203"/>
                <a:gd name="connsiteY16" fmla="*/ 1081206 h 1235989"/>
                <a:gd name="connsiteX17" fmla="*/ 3655326 w 3944203"/>
                <a:gd name="connsiteY17" fmla="*/ 628933 h 1235989"/>
                <a:gd name="connsiteX18" fmla="*/ 3655326 w 3944203"/>
                <a:gd name="connsiteY18" fmla="*/ 628933 h 1235989"/>
                <a:gd name="connsiteX19" fmla="*/ 3709917 w 3944203"/>
                <a:gd name="connsiteY19" fmla="*/ 492456 h 1235989"/>
                <a:gd name="connsiteX20" fmla="*/ 3696269 w 3944203"/>
                <a:gd name="connsiteY20" fmla="*/ 219500 h 1235989"/>
                <a:gd name="connsiteX21" fmla="*/ 3778155 w 3944203"/>
                <a:gd name="connsiteY21" fmla="*/ 164909 h 1235989"/>
                <a:gd name="connsiteX22" fmla="*/ 3900985 w 3944203"/>
                <a:gd name="connsiteY22" fmla="*/ 178557 h 1235989"/>
                <a:gd name="connsiteX23" fmla="*/ 3928281 w 3944203"/>
                <a:gd name="connsiteY23" fmla="*/ 233148 h 1235989"/>
                <a:gd name="connsiteX24" fmla="*/ 3805451 w 3944203"/>
                <a:gd name="connsiteY24" fmla="*/ 192205 h 1235989"/>
                <a:gd name="connsiteX25" fmla="*/ 3696269 w 3944203"/>
                <a:gd name="connsiteY25" fmla="*/ 178557 h 1235989"/>
                <a:gd name="connsiteX26" fmla="*/ 3600735 w 3944203"/>
                <a:gd name="connsiteY26" fmla="*/ 219500 h 1235989"/>
                <a:gd name="connsiteX27" fmla="*/ 3614382 w 3944203"/>
                <a:gd name="connsiteY27" fmla="*/ 315035 h 1235989"/>
                <a:gd name="connsiteX28" fmla="*/ 3587087 w 3944203"/>
                <a:gd name="connsiteY28" fmla="*/ 547047 h 1235989"/>
                <a:gd name="connsiteX29" fmla="*/ 3579737 w 3944203"/>
                <a:gd name="connsiteY29" fmla="*/ 1100334 h 1235989"/>
                <a:gd name="connsiteX30" fmla="*/ 3551643 w 3944203"/>
                <a:gd name="connsiteY30" fmla="*/ 1170157 h 1235989"/>
                <a:gd name="connsiteX31" fmla="*/ 3279066 w 3944203"/>
                <a:gd name="connsiteY31" fmla="*/ 1184512 h 1235989"/>
                <a:gd name="connsiteX32" fmla="*/ 2823180 w 3944203"/>
                <a:gd name="connsiteY32" fmla="*/ 861294 h 1235989"/>
                <a:gd name="connsiteX33" fmla="*/ 2428557 w 3944203"/>
                <a:gd name="connsiteY33" fmla="*/ 250347 h 1235989"/>
                <a:gd name="connsiteX34" fmla="*/ 2331493 w 3944203"/>
                <a:gd name="connsiteY34" fmla="*/ 151262 h 1235989"/>
                <a:gd name="connsiteX35" fmla="*/ 2181367 w 3944203"/>
                <a:gd name="connsiteY35" fmla="*/ 69375 h 1235989"/>
                <a:gd name="connsiteX36" fmla="*/ 1990299 w 3944203"/>
                <a:gd name="connsiteY36" fmla="*/ 123966 h 1235989"/>
                <a:gd name="connsiteX37" fmla="*/ 1785582 w 3944203"/>
                <a:gd name="connsiteY37" fmla="*/ 315035 h 1235989"/>
                <a:gd name="connsiteX38" fmla="*/ 1512627 w 3944203"/>
                <a:gd name="connsiteY38" fmla="*/ 615285 h 1235989"/>
                <a:gd name="connsiteX39" fmla="*/ 1335206 w 3944203"/>
                <a:gd name="connsiteY39" fmla="*/ 765411 h 1235989"/>
                <a:gd name="connsiteX40" fmla="*/ 1130490 w 3944203"/>
                <a:gd name="connsiteY40" fmla="*/ 738115 h 1235989"/>
                <a:gd name="connsiteX41" fmla="*/ 871182 w 3944203"/>
                <a:gd name="connsiteY41" fmla="*/ 478808 h 1235989"/>
                <a:gd name="connsiteX42" fmla="*/ 639170 w 3944203"/>
                <a:gd name="connsiteY42" fmla="*/ 246796 h 1235989"/>
                <a:gd name="connsiteX43" fmla="*/ 502693 w 3944203"/>
                <a:gd name="connsiteY43" fmla="*/ 246796 h 1235989"/>
                <a:gd name="connsiteX44" fmla="*/ 311624 w 3944203"/>
                <a:gd name="connsiteY44" fmla="*/ 396921 h 1235989"/>
                <a:gd name="connsiteX45" fmla="*/ 311624 w 3944203"/>
                <a:gd name="connsiteY45" fmla="*/ 396921 h 1235989"/>
                <a:gd name="connsiteX46" fmla="*/ 188794 w 3944203"/>
                <a:gd name="connsiteY46" fmla="*/ 587990 h 1235989"/>
                <a:gd name="connsiteX47" fmla="*/ 25021 w 3944203"/>
                <a:gd name="connsiteY47" fmla="*/ 710820 h 1235989"/>
                <a:gd name="connsiteX48" fmla="*/ 38669 w 3944203"/>
                <a:gd name="connsiteY48" fmla="*/ 628933 h 1235989"/>
                <a:gd name="connsiteX0" fmla="*/ 38669 w 4061832"/>
                <a:gd name="connsiteY0" fmla="*/ 628933 h 1235989"/>
                <a:gd name="connsiteX1" fmla="*/ 202442 w 4061832"/>
                <a:gd name="connsiteY1" fmla="*/ 437864 h 1235989"/>
                <a:gd name="connsiteX2" fmla="*/ 379863 w 4061832"/>
                <a:gd name="connsiteY2" fmla="*/ 260444 h 1235989"/>
                <a:gd name="connsiteX3" fmla="*/ 652818 w 4061832"/>
                <a:gd name="connsiteY3" fmla="*/ 205853 h 1235989"/>
                <a:gd name="connsiteX4" fmla="*/ 925773 w 4061832"/>
                <a:gd name="connsiteY4" fmla="*/ 410569 h 1235989"/>
                <a:gd name="connsiteX5" fmla="*/ 1171433 w 4061832"/>
                <a:gd name="connsiteY5" fmla="*/ 710820 h 1235989"/>
                <a:gd name="connsiteX6" fmla="*/ 1321558 w 4061832"/>
                <a:gd name="connsiteY6" fmla="*/ 779059 h 1235989"/>
                <a:gd name="connsiteX7" fmla="*/ 1458036 w 4061832"/>
                <a:gd name="connsiteY7" fmla="*/ 738115 h 1235989"/>
                <a:gd name="connsiteX8" fmla="*/ 1662753 w 4061832"/>
                <a:gd name="connsiteY8" fmla="*/ 560694 h 1235989"/>
                <a:gd name="connsiteX9" fmla="*/ 1922060 w 4061832"/>
                <a:gd name="connsiteY9" fmla="*/ 260444 h 1235989"/>
                <a:gd name="connsiteX10" fmla="*/ 2113129 w 4061832"/>
                <a:gd name="connsiteY10" fmla="*/ 83023 h 1235989"/>
                <a:gd name="connsiteX11" fmla="*/ 2372436 w 4061832"/>
                <a:gd name="connsiteY11" fmla="*/ 83023 h 1235989"/>
                <a:gd name="connsiteX12" fmla="*/ 2686512 w 4061832"/>
                <a:gd name="connsiteY12" fmla="*/ 581160 h 1235989"/>
                <a:gd name="connsiteX13" fmla="*/ 2888679 w 4061832"/>
                <a:gd name="connsiteY13" fmla="*/ 798155 h 1235989"/>
                <a:gd name="connsiteX14" fmla="*/ 3002892 w 4061832"/>
                <a:gd name="connsiteY14" fmla="*/ 871056 h 1235989"/>
                <a:gd name="connsiteX15" fmla="*/ 3281375 w 4061832"/>
                <a:gd name="connsiteY15" fmla="*/ 1131170 h 1235989"/>
                <a:gd name="connsiteX16" fmla="*/ 3683625 w 4061832"/>
                <a:gd name="connsiteY16" fmla="*/ 1081206 h 1235989"/>
                <a:gd name="connsiteX17" fmla="*/ 3655326 w 4061832"/>
                <a:gd name="connsiteY17" fmla="*/ 628933 h 1235989"/>
                <a:gd name="connsiteX18" fmla="*/ 4052734 w 4061832"/>
                <a:gd name="connsiteY18" fmla="*/ 1168338 h 1235989"/>
                <a:gd name="connsiteX19" fmla="*/ 3709917 w 4061832"/>
                <a:gd name="connsiteY19" fmla="*/ 492456 h 1235989"/>
                <a:gd name="connsiteX20" fmla="*/ 3696269 w 4061832"/>
                <a:gd name="connsiteY20" fmla="*/ 219500 h 1235989"/>
                <a:gd name="connsiteX21" fmla="*/ 3778155 w 4061832"/>
                <a:gd name="connsiteY21" fmla="*/ 164909 h 1235989"/>
                <a:gd name="connsiteX22" fmla="*/ 3900985 w 4061832"/>
                <a:gd name="connsiteY22" fmla="*/ 178557 h 1235989"/>
                <a:gd name="connsiteX23" fmla="*/ 3928281 w 4061832"/>
                <a:gd name="connsiteY23" fmla="*/ 233148 h 1235989"/>
                <a:gd name="connsiteX24" fmla="*/ 3805451 w 4061832"/>
                <a:gd name="connsiteY24" fmla="*/ 192205 h 1235989"/>
                <a:gd name="connsiteX25" fmla="*/ 3696269 w 4061832"/>
                <a:gd name="connsiteY25" fmla="*/ 178557 h 1235989"/>
                <a:gd name="connsiteX26" fmla="*/ 3600735 w 4061832"/>
                <a:gd name="connsiteY26" fmla="*/ 219500 h 1235989"/>
                <a:gd name="connsiteX27" fmla="*/ 3614382 w 4061832"/>
                <a:gd name="connsiteY27" fmla="*/ 315035 h 1235989"/>
                <a:gd name="connsiteX28" fmla="*/ 3587087 w 4061832"/>
                <a:gd name="connsiteY28" fmla="*/ 547047 h 1235989"/>
                <a:gd name="connsiteX29" fmla="*/ 3579737 w 4061832"/>
                <a:gd name="connsiteY29" fmla="*/ 1100334 h 1235989"/>
                <a:gd name="connsiteX30" fmla="*/ 3551643 w 4061832"/>
                <a:gd name="connsiteY30" fmla="*/ 1170157 h 1235989"/>
                <a:gd name="connsiteX31" fmla="*/ 3279066 w 4061832"/>
                <a:gd name="connsiteY31" fmla="*/ 1184512 h 1235989"/>
                <a:gd name="connsiteX32" fmla="*/ 2823180 w 4061832"/>
                <a:gd name="connsiteY32" fmla="*/ 861294 h 1235989"/>
                <a:gd name="connsiteX33" fmla="*/ 2428557 w 4061832"/>
                <a:gd name="connsiteY33" fmla="*/ 250347 h 1235989"/>
                <a:gd name="connsiteX34" fmla="*/ 2331493 w 4061832"/>
                <a:gd name="connsiteY34" fmla="*/ 151262 h 1235989"/>
                <a:gd name="connsiteX35" fmla="*/ 2181367 w 4061832"/>
                <a:gd name="connsiteY35" fmla="*/ 69375 h 1235989"/>
                <a:gd name="connsiteX36" fmla="*/ 1990299 w 4061832"/>
                <a:gd name="connsiteY36" fmla="*/ 123966 h 1235989"/>
                <a:gd name="connsiteX37" fmla="*/ 1785582 w 4061832"/>
                <a:gd name="connsiteY37" fmla="*/ 315035 h 1235989"/>
                <a:gd name="connsiteX38" fmla="*/ 1512627 w 4061832"/>
                <a:gd name="connsiteY38" fmla="*/ 615285 h 1235989"/>
                <a:gd name="connsiteX39" fmla="*/ 1335206 w 4061832"/>
                <a:gd name="connsiteY39" fmla="*/ 765411 h 1235989"/>
                <a:gd name="connsiteX40" fmla="*/ 1130490 w 4061832"/>
                <a:gd name="connsiteY40" fmla="*/ 738115 h 1235989"/>
                <a:gd name="connsiteX41" fmla="*/ 871182 w 4061832"/>
                <a:gd name="connsiteY41" fmla="*/ 478808 h 1235989"/>
                <a:gd name="connsiteX42" fmla="*/ 639170 w 4061832"/>
                <a:gd name="connsiteY42" fmla="*/ 246796 h 1235989"/>
                <a:gd name="connsiteX43" fmla="*/ 502693 w 4061832"/>
                <a:gd name="connsiteY43" fmla="*/ 246796 h 1235989"/>
                <a:gd name="connsiteX44" fmla="*/ 311624 w 4061832"/>
                <a:gd name="connsiteY44" fmla="*/ 396921 h 1235989"/>
                <a:gd name="connsiteX45" fmla="*/ 311624 w 4061832"/>
                <a:gd name="connsiteY45" fmla="*/ 396921 h 1235989"/>
                <a:gd name="connsiteX46" fmla="*/ 188794 w 4061832"/>
                <a:gd name="connsiteY46" fmla="*/ 587990 h 1235989"/>
                <a:gd name="connsiteX47" fmla="*/ 25021 w 4061832"/>
                <a:gd name="connsiteY47" fmla="*/ 710820 h 1235989"/>
                <a:gd name="connsiteX48" fmla="*/ 38669 w 4061832"/>
                <a:gd name="connsiteY48" fmla="*/ 628933 h 1235989"/>
                <a:gd name="connsiteX0" fmla="*/ 38669 w 4061832"/>
                <a:gd name="connsiteY0" fmla="*/ 628933 h 1280463"/>
                <a:gd name="connsiteX1" fmla="*/ 202442 w 4061832"/>
                <a:gd name="connsiteY1" fmla="*/ 437864 h 1280463"/>
                <a:gd name="connsiteX2" fmla="*/ 379863 w 4061832"/>
                <a:gd name="connsiteY2" fmla="*/ 260444 h 1280463"/>
                <a:gd name="connsiteX3" fmla="*/ 652818 w 4061832"/>
                <a:gd name="connsiteY3" fmla="*/ 205853 h 1280463"/>
                <a:gd name="connsiteX4" fmla="*/ 925773 w 4061832"/>
                <a:gd name="connsiteY4" fmla="*/ 410569 h 1280463"/>
                <a:gd name="connsiteX5" fmla="*/ 1171433 w 4061832"/>
                <a:gd name="connsiteY5" fmla="*/ 710820 h 1280463"/>
                <a:gd name="connsiteX6" fmla="*/ 1321558 w 4061832"/>
                <a:gd name="connsiteY6" fmla="*/ 779059 h 1280463"/>
                <a:gd name="connsiteX7" fmla="*/ 1458036 w 4061832"/>
                <a:gd name="connsiteY7" fmla="*/ 738115 h 1280463"/>
                <a:gd name="connsiteX8" fmla="*/ 1662753 w 4061832"/>
                <a:gd name="connsiteY8" fmla="*/ 560694 h 1280463"/>
                <a:gd name="connsiteX9" fmla="*/ 1922060 w 4061832"/>
                <a:gd name="connsiteY9" fmla="*/ 260444 h 1280463"/>
                <a:gd name="connsiteX10" fmla="*/ 2113129 w 4061832"/>
                <a:gd name="connsiteY10" fmla="*/ 83023 h 1280463"/>
                <a:gd name="connsiteX11" fmla="*/ 2372436 w 4061832"/>
                <a:gd name="connsiteY11" fmla="*/ 83023 h 1280463"/>
                <a:gd name="connsiteX12" fmla="*/ 2686512 w 4061832"/>
                <a:gd name="connsiteY12" fmla="*/ 581160 h 1280463"/>
                <a:gd name="connsiteX13" fmla="*/ 2888679 w 4061832"/>
                <a:gd name="connsiteY13" fmla="*/ 798155 h 1280463"/>
                <a:gd name="connsiteX14" fmla="*/ 3002892 w 4061832"/>
                <a:gd name="connsiteY14" fmla="*/ 871056 h 1280463"/>
                <a:gd name="connsiteX15" fmla="*/ 3281375 w 4061832"/>
                <a:gd name="connsiteY15" fmla="*/ 1131170 h 1280463"/>
                <a:gd name="connsiteX16" fmla="*/ 3683625 w 4061832"/>
                <a:gd name="connsiteY16" fmla="*/ 1081206 h 1280463"/>
                <a:gd name="connsiteX17" fmla="*/ 3655326 w 4061832"/>
                <a:gd name="connsiteY17" fmla="*/ 628933 h 1280463"/>
                <a:gd name="connsiteX18" fmla="*/ 4052734 w 4061832"/>
                <a:gd name="connsiteY18" fmla="*/ 1168338 h 1280463"/>
                <a:gd name="connsiteX19" fmla="*/ 3709917 w 4061832"/>
                <a:gd name="connsiteY19" fmla="*/ 492456 h 1280463"/>
                <a:gd name="connsiteX20" fmla="*/ 3696269 w 4061832"/>
                <a:gd name="connsiteY20" fmla="*/ 219500 h 1280463"/>
                <a:gd name="connsiteX21" fmla="*/ 3778155 w 4061832"/>
                <a:gd name="connsiteY21" fmla="*/ 164909 h 1280463"/>
                <a:gd name="connsiteX22" fmla="*/ 3900985 w 4061832"/>
                <a:gd name="connsiteY22" fmla="*/ 178557 h 1280463"/>
                <a:gd name="connsiteX23" fmla="*/ 3928281 w 4061832"/>
                <a:gd name="connsiteY23" fmla="*/ 233148 h 1280463"/>
                <a:gd name="connsiteX24" fmla="*/ 3805451 w 4061832"/>
                <a:gd name="connsiteY24" fmla="*/ 192205 h 1280463"/>
                <a:gd name="connsiteX25" fmla="*/ 3696269 w 4061832"/>
                <a:gd name="connsiteY25" fmla="*/ 178557 h 1280463"/>
                <a:gd name="connsiteX26" fmla="*/ 3600735 w 4061832"/>
                <a:gd name="connsiteY26" fmla="*/ 219500 h 1280463"/>
                <a:gd name="connsiteX27" fmla="*/ 3614382 w 4061832"/>
                <a:gd name="connsiteY27" fmla="*/ 315035 h 1280463"/>
                <a:gd name="connsiteX28" fmla="*/ 3823817 w 4061832"/>
                <a:gd name="connsiteY28" fmla="*/ 1149580 h 1280463"/>
                <a:gd name="connsiteX29" fmla="*/ 3579737 w 4061832"/>
                <a:gd name="connsiteY29" fmla="*/ 1100334 h 1280463"/>
                <a:gd name="connsiteX30" fmla="*/ 3551643 w 4061832"/>
                <a:gd name="connsiteY30" fmla="*/ 1170157 h 1280463"/>
                <a:gd name="connsiteX31" fmla="*/ 3279066 w 4061832"/>
                <a:gd name="connsiteY31" fmla="*/ 1184512 h 1280463"/>
                <a:gd name="connsiteX32" fmla="*/ 2823180 w 4061832"/>
                <a:gd name="connsiteY32" fmla="*/ 861294 h 1280463"/>
                <a:gd name="connsiteX33" fmla="*/ 2428557 w 4061832"/>
                <a:gd name="connsiteY33" fmla="*/ 250347 h 1280463"/>
                <a:gd name="connsiteX34" fmla="*/ 2331493 w 4061832"/>
                <a:gd name="connsiteY34" fmla="*/ 151262 h 1280463"/>
                <a:gd name="connsiteX35" fmla="*/ 2181367 w 4061832"/>
                <a:gd name="connsiteY35" fmla="*/ 69375 h 1280463"/>
                <a:gd name="connsiteX36" fmla="*/ 1990299 w 4061832"/>
                <a:gd name="connsiteY36" fmla="*/ 123966 h 1280463"/>
                <a:gd name="connsiteX37" fmla="*/ 1785582 w 4061832"/>
                <a:gd name="connsiteY37" fmla="*/ 315035 h 1280463"/>
                <a:gd name="connsiteX38" fmla="*/ 1512627 w 4061832"/>
                <a:gd name="connsiteY38" fmla="*/ 615285 h 1280463"/>
                <a:gd name="connsiteX39" fmla="*/ 1335206 w 4061832"/>
                <a:gd name="connsiteY39" fmla="*/ 765411 h 1280463"/>
                <a:gd name="connsiteX40" fmla="*/ 1130490 w 4061832"/>
                <a:gd name="connsiteY40" fmla="*/ 738115 h 1280463"/>
                <a:gd name="connsiteX41" fmla="*/ 871182 w 4061832"/>
                <a:gd name="connsiteY41" fmla="*/ 478808 h 1280463"/>
                <a:gd name="connsiteX42" fmla="*/ 639170 w 4061832"/>
                <a:gd name="connsiteY42" fmla="*/ 246796 h 1280463"/>
                <a:gd name="connsiteX43" fmla="*/ 502693 w 4061832"/>
                <a:gd name="connsiteY43" fmla="*/ 246796 h 1280463"/>
                <a:gd name="connsiteX44" fmla="*/ 311624 w 4061832"/>
                <a:gd name="connsiteY44" fmla="*/ 396921 h 1280463"/>
                <a:gd name="connsiteX45" fmla="*/ 311624 w 4061832"/>
                <a:gd name="connsiteY45" fmla="*/ 396921 h 1280463"/>
                <a:gd name="connsiteX46" fmla="*/ 188794 w 4061832"/>
                <a:gd name="connsiteY46" fmla="*/ 587990 h 1280463"/>
                <a:gd name="connsiteX47" fmla="*/ 25021 w 4061832"/>
                <a:gd name="connsiteY47" fmla="*/ 710820 h 1280463"/>
                <a:gd name="connsiteX48" fmla="*/ 38669 w 4061832"/>
                <a:gd name="connsiteY48" fmla="*/ 628933 h 1280463"/>
                <a:gd name="connsiteX0" fmla="*/ 38669 w 4061832"/>
                <a:gd name="connsiteY0" fmla="*/ 628933 h 1280463"/>
                <a:gd name="connsiteX1" fmla="*/ 202442 w 4061832"/>
                <a:gd name="connsiteY1" fmla="*/ 437864 h 1280463"/>
                <a:gd name="connsiteX2" fmla="*/ 379863 w 4061832"/>
                <a:gd name="connsiteY2" fmla="*/ 260444 h 1280463"/>
                <a:gd name="connsiteX3" fmla="*/ 652818 w 4061832"/>
                <a:gd name="connsiteY3" fmla="*/ 205853 h 1280463"/>
                <a:gd name="connsiteX4" fmla="*/ 925773 w 4061832"/>
                <a:gd name="connsiteY4" fmla="*/ 410569 h 1280463"/>
                <a:gd name="connsiteX5" fmla="*/ 1171433 w 4061832"/>
                <a:gd name="connsiteY5" fmla="*/ 710820 h 1280463"/>
                <a:gd name="connsiteX6" fmla="*/ 1321558 w 4061832"/>
                <a:gd name="connsiteY6" fmla="*/ 779059 h 1280463"/>
                <a:gd name="connsiteX7" fmla="*/ 1458036 w 4061832"/>
                <a:gd name="connsiteY7" fmla="*/ 738115 h 1280463"/>
                <a:gd name="connsiteX8" fmla="*/ 1662753 w 4061832"/>
                <a:gd name="connsiteY8" fmla="*/ 560694 h 1280463"/>
                <a:gd name="connsiteX9" fmla="*/ 1922060 w 4061832"/>
                <a:gd name="connsiteY9" fmla="*/ 260444 h 1280463"/>
                <a:gd name="connsiteX10" fmla="*/ 2113129 w 4061832"/>
                <a:gd name="connsiteY10" fmla="*/ 83023 h 1280463"/>
                <a:gd name="connsiteX11" fmla="*/ 2372436 w 4061832"/>
                <a:gd name="connsiteY11" fmla="*/ 83023 h 1280463"/>
                <a:gd name="connsiteX12" fmla="*/ 2686512 w 4061832"/>
                <a:gd name="connsiteY12" fmla="*/ 581160 h 1280463"/>
                <a:gd name="connsiteX13" fmla="*/ 2888679 w 4061832"/>
                <a:gd name="connsiteY13" fmla="*/ 798155 h 1280463"/>
                <a:gd name="connsiteX14" fmla="*/ 3002892 w 4061832"/>
                <a:gd name="connsiteY14" fmla="*/ 871056 h 1280463"/>
                <a:gd name="connsiteX15" fmla="*/ 3281375 w 4061832"/>
                <a:gd name="connsiteY15" fmla="*/ 1131170 h 1280463"/>
                <a:gd name="connsiteX16" fmla="*/ 3683625 w 4061832"/>
                <a:gd name="connsiteY16" fmla="*/ 1081206 h 1280463"/>
                <a:gd name="connsiteX17" fmla="*/ 3655326 w 4061832"/>
                <a:gd name="connsiteY17" fmla="*/ 628933 h 1280463"/>
                <a:gd name="connsiteX18" fmla="*/ 3679319 w 4061832"/>
                <a:gd name="connsiteY18" fmla="*/ 999433 h 1280463"/>
                <a:gd name="connsiteX19" fmla="*/ 4052734 w 4061832"/>
                <a:gd name="connsiteY19" fmla="*/ 1168338 h 1280463"/>
                <a:gd name="connsiteX20" fmla="*/ 3709917 w 4061832"/>
                <a:gd name="connsiteY20" fmla="*/ 492456 h 1280463"/>
                <a:gd name="connsiteX21" fmla="*/ 3696269 w 4061832"/>
                <a:gd name="connsiteY21" fmla="*/ 219500 h 1280463"/>
                <a:gd name="connsiteX22" fmla="*/ 3778155 w 4061832"/>
                <a:gd name="connsiteY22" fmla="*/ 164909 h 1280463"/>
                <a:gd name="connsiteX23" fmla="*/ 3900985 w 4061832"/>
                <a:gd name="connsiteY23" fmla="*/ 178557 h 1280463"/>
                <a:gd name="connsiteX24" fmla="*/ 3928281 w 4061832"/>
                <a:gd name="connsiteY24" fmla="*/ 233148 h 1280463"/>
                <a:gd name="connsiteX25" fmla="*/ 3805451 w 4061832"/>
                <a:gd name="connsiteY25" fmla="*/ 192205 h 1280463"/>
                <a:gd name="connsiteX26" fmla="*/ 3696269 w 4061832"/>
                <a:gd name="connsiteY26" fmla="*/ 178557 h 1280463"/>
                <a:gd name="connsiteX27" fmla="*/ 3600735 w 4061832"/>
                <a:gd name="connsiteY27" fmla="*/ 219500 h 1280463"/>
                <a:gd name="connsiteX28" fmla="*/ 3614382 w 4061832"/>
                <a:gd name="connsiteY28" fmla="*/ 315035 h 1280463"/>
                <a:gd name="connsiteX29" fmla="*/ 3823817 w 4061832"/>
                <a:gd name="connsiteY29" fmla="*/ 1149580 h 1280463"/>
                <a:gd name="connsiteX30" fmla="*/ 3579737 w 4061832"/>
                <a:gd name="connsiteY30" fmla="*/ 1100334 h 1280463"/>
                <a:gd name="connsiteX31" fmla="*/ 3551643 w 4061832"/>
                <a:gd name="connsiteY31" fmla="*/ 1170157 h 1280463"/>
                <a:gd name="connsiteX32" fmla="*/ 3279066 w 4061832"/>
                <a:gd name="connsiteY32" fmla="*/ 1184512 h 1280463"/>
                <a:gd name="connsiteX33" fmla="*/ 2823180 w 4061832"/>
                <a:gd name="connsiteY33" fmla="*/ 861294 h 1280463"/>
                <a:gd name="connsiteX34" fmla="*/ 2428557 w 4061832"/>
                <a:gd name="connsiteY34" fmla="*/ 250347 h 1280463"/>
                <a:gd name="connsiteX35" fmla="*/ 2331493 w 4061832"/>
                <a:gd name="connsiteY35" fmla="*/ 151262 h 1280463"/>
                <a:gd name="connsiteX36" fmla="*/ 2181367 w 4061832"/>
                <a:gd name="connsiteY36" fmla="*/ 69375 h 1280463"/>
                <a:gd name="connsiteX37" fmla="*/ 1990299 w 4061832"/>
                <a:gd name="connsiteY37" fmla="*/ 123966 h 1280463"/>
                <a:gd name="connsiteX38" fmla="*/ 1785582 w 4061832"/>
                <a:gd name="connsiteY38" fmla="*/ 315035 h 1280463"/>
                <a:gd name="connsiteX39" fmla="*/ 1512627 w 4061832"/>
                <a:gd name="connsiteY39" fmla="*/ 615285 h 1280463"/>
                <a:gd name="connsiteX40" fmla="*/ 1335206 w 4061832"/>
                <a:gd name="connsiteY40" fmla="*/ 765411 h 1280463"/>
                <a:gd name="connsiteX41" fmla="*/ 1130490 w 4061832"/>
                <a:gd name="connsiteY41" fmla="*/ 738115 h 1280463"/>
                <a:gd name="connsiteX42" fmla="*/ 871182 w 4061832"/>
                <a:gd name="connsiteY42" fmla="*/ 478808 h 1280463"/>
                <a:gd name="connsiteX43" fmla="*/ 639170 w 4061832"/>
                <a:gd name="connsiteY43" fmla="*/ 246796 h 1280463"/>
                <a:gd name="connsiteX44" fmla="*/ 502693 w 4061832"/>
                <a:gd name="connsiteY44" fmla="*/ 246796 h 1280463"/>
                <a:gd name="connsiteX45" fmla="*/ 311624 w 4061832"/>
                <a:gd name="connsiteY45" fmla="*/ 396921 h 1280463"/>
                <a:gd name="connsiteX46" fmla="*/ 311624 w 4061832"/>
                <a:gd name="connsiteY46" fmla="*/ 396921 h 1280463"/>
                <a:gd name="connsiteX47" fmla="*/ 188794 w 4061832"/>
                <a:gd name="connsiteY47" fmla="*/ 587990 h 1280463"/>
                <a:gd name="connsiteX48" fmla="*/ 25021 w 4061832"/>
                <a:gd name="connsiteY48" fmla="*/ 710820 h 1280463"/>
                <a:gd name="connsiteX49" fmla="*/ 38669 w 4061832"/>
                <a:gd name="connsiteY49" fmla="*/ 628933 h 1280463"/>
                <a:gd name="connsiteX0" fmla="*/ 38669 w 4061832"/>
                <a:gd name="connsiteY0" fmla="*/ 628933 h 1280463"/>
                <a:gd name="connsiteX1" fmla="*/ 202442 w 4061832"/>
                <a:gd name="connsiteY1" fmla="*/ 437864 h 1280463"/>
                <a:gd name="connsiteX2" fmla="*/ 379863 w 4061832"/>
                <a:gd name="connsiteY2" fmla="*/ 260444 h 1280463"/>
                <a:gd name="connsiteX3" fmla="*/ 652818 w 4061832"/>
                <a:gd name="connsiteY3" fmla="*/ 205853 h 1280463"/>
                <a:gd name="connsiteX4" fmla="*/ 925773 w 4061832"/>
                <a:gd name="connsiteY4" fmla="*/ 410569 h 1280463"/>
                <a:gd name="connsiteX5" fmla="*/ 1171433 w 4061832"/>
                <a:gd name="connsiteY5" fmla="*/ 710820 h 1280463"/>
                <a:gd name="connsiteX6" fmla="*/ 1321558 w 4061832"/>
                <a:gd name="connsiteY6" fmla="*/ 779059 h 1280463"/>
                <a:gd name="connsiteX7" fmla="*/ 1458036 w 4061832"/>
                <a:gd name="connsiteY7" fmla="*/ 738115 h 1280463"/>
                <a:gd name="connsiteX8" fmla="*/ 1662753 w 4061832"/>
                <a:gd name="connsiteY8" fmla="*/ 560694 h 1280463"/>
                <a:gd name="connsiteX9" fmla="*/ 1922060 w 4061832"/>
                <a:gd name="connsiteY9" fmla="*/ 260444 h 1280463"/>
                <a:gd name="connsiteX10" fmla="*/ 2113129 w 4061832"/>
                <a:gd name="connsiteY10" fmla="*/ 83023 h 1280463"/>
                <a:gd name="connsiteX11" fmla="*/ 2372436 w 4061832"/>
                <a:gd name="connsiteY11" fmla="*/ 83023 h 1280463"/>
                <a:gd name="connsiteX12" fmla="*/ 2686512 w 4061832"/>
                <a:gd name="connsiteY12" fmla="*/ 581160 h 1280463"/>
                <a:gd name="connsiteX13" fmla="*/ 2888679 w 4061832"/>
                <a:gd name="connsiteY13" fmla="*/ 798155 h 1280463"/>
                <a:gd name="connsiteX14" fmla="*/ 3002892 w 4061832"/>
                <a:gd name="connsiteY14" fmla="*/ 871056 h 1280463"/>
                <a:gd name="connsiteX15" fmla="*/ 3281375 w 4061832"/>
                <a:gd name="connsiteY15" fmla="*/ 1131170 h 1280463"/>
                <a:gd name="connsiteX16" fmla="*/ 3683625 w 4061832"/>
                <a:gd name="connsiteY16" fmla="*/ 1081206 h 1280463"/>
                <a:gd name="connsiteX17" fmla="*/ 3655326 w 4061832"/>
                <a:gd name="connsiteY17" fmla="*/ 628933 h 1280463"/>
                <a:gd name="connsiteX18" fmla="*/ 4052734 w 4061832"/>
                <a:gd name="connsiteY18" fmla="*/ 1168338 h 1280463"/>
                <a:gd name="connsiteX19" fmla="*/ 3709917 w 4061832"/>
                <a:gd name="connsiteY19" fmla="*/ 492456 h 1280463"/>
                <a:gd name="connsiteX20" fmla="*/ 3696269 w 4061832"/>
                <a:gd name="connsiteY20" fmla="*/ 219500 h 1280463"/>
                <a:gd name="connsiteX21" fmla="*/ 3778155 w 4061832"/>
                <a:gd name="connsiteY21" fmla="*/ 164909 h 1280463"/>
                <a:gd name="connsiteX22" fmla="*/ 3900985 w 4061832"/>
                <a:gd name="connsiteY22" fmla="*/ 178557 h 1280463"/>
                <a:gd name="connsiteX23" fmla="*/ 3928281 w 4061832"/>
                <a:gd name="connsiteY23" fmla="*/ 233148 h 1280463"/>
                <a:gd name="connsiteX24" fmla="*/ 3805451 w 4061832"/>
                <a:gd name="connsiteY24" fmla="*/ 192205 h 1280463"/>
                <a:gd name="connsiteX25" fmla="*/ 3696269 w 4061832"/>
                <a:gd name="connsiteY25" fmla="*/ 178557 h 1280463"/>
                <a:gd name="connsiteX26" fmla="*/ 3600735 w 4061832"/>
                <a:gd name="connsiteY26" fmla="*/ 219500 h 1280463"/>
                <a:gd name="connsiteX27" fmla="*/ 3614382 w 4061832"/>
                <a:gd name="connsiteY27" fmla="*/ 315035 h 1280463"/>
                <a:gd name="connsiteX28" fmla="*/ 3823817 w 4061832"/>
                <a:gd name="connsiteY28" fmla="*/ 1149580 h 1280463"/>
                <a:gd name="connsiteX29" fmla="*/ 3579737 w 4061832"/>
                <a:gd name="connsiteY29" fmla="*/ 1100334 h 1280463"/>
                <a:gd name="connsiteX30" fmla="*/ 3551643 w 4061832"/>
                <a:gd name="connsiteY30" fmla="*/ 1170157 h 1280463"/>
                <a:gd name="connsiteX31" fmla="*/ 3279066 w 4061832"/>
                <a:gd name="connsiteY31" fmla="*/ 1184512 h 1280463"/>
                <a:gd name="connsiteX32" fmla="*/ 2823180 w 4061832"/>
                <a:gd name="connsiteY32" fmla="*/ 861294 h 1280463"/>
                <a:gd name="connsiteX33" fmla="*/ 2428557 w 4061832"/>
                <a:gd name="connsiteY33" fmla="*/ 250347 h 1280463"/>
                <a:gd name="connsiteX34" fmla="*/ 2331493 w 4061832"/>
                <a:gd name="connsiteY34" fmla="*/ 151262 h 1280463"/>
                <a:gd name="connsiteX35" fmla="*/ 2181367 w 4061832"/>
                <a:gd name="connsiteY35" fmla="*/ 69375 h 1280463"/>
                <a:gd name="connsiteX36" fmla="*/ 1990299 w 4061832"/>
                <a:gd name="connsiteY36" fmla="*/ 123966 h 1280463"/>
                <a:gd name="connsiteX37" fmla="*/ 1785582 w 4061832"/>
                <a:gd name="connsiteY37" fmla="*/ 315035 h 1280463"/>
                <a:gd name="connsiteX38" fmla="*/ 1512627 w 4061832"/>
                <a:gd name="connsiteY38" fmla="*/ 615285 h 1280463"/>
                <a:gd name="connsiteX39" fmla="*/ 1335206 w 4061832"/>
                <a:gd name="connsiteY39" fmla="*/ 765411 h 1280463"/>
                <a:gd name="connsiteX40" fmla="*/ 1130490 w 4061832"/>
                <a:gd name="connsiteY40" fmla="*/ 738115 h 1280463"/>
                <a:gd name="connsiteX41" fmla="*/ 871182 w 4061832"/>
                <a:gd name="connsiteY41" fmla="*/ 478808 h 1280463"/>
                <a:gd name="connsiteX42" fmla="*/ 639170 w 4061832"/>
                <a:gd name="connsiteY42" fmla="*/ 246796 h 1280463"/>
                <a:gd name="connsiteX43" fmla="*/ 502693 w 4061832"/>
                <a:gd name="connsiteY43" fmla="*/ 246796 h 1280463"/>
                <a:gd name="connsiteX44" fmla="*/ 311624 w 4061832"/>
                <a:gd name="connsiteY44" fmla="*/ 396921 h 1280463"/>
                <a:gd name="connsiteX45" fmla="*/ 311624 w 4061832"/>
                <a:gd name="connsiteY45" fmla="*/ 396921 h 1280463"/>
                <a:gd name="connsiteX46" fmla="*/ 188794 w 4061832"/>
                <a:gd name="connsiteY46" fmla="*/ 587990 h 1280463"/>
                <a:gd name="connsiteX47" fmla="*/ 25021 w 4061832"/>
                <a:gd name="connsiteY47" fmla="*/ 710820 h 1280463"/>
                <a:gd name="connsiteX48" fmla="*/ 38669 w 4061832"/>
                <a:gd name="connsiteY48" fmla="*/ 628933 h 1280463"/>
                <a:gd name="connsiteX0" fmla="*/ 38669 w 4057116"/>
                <a:gd name="connsiteY0" fmla="*/ 628933 h 1280463"/>
                <a:gd name="connsiteX1" fmla="*/ 202442 w 4057116"/>
                <a:gd name="connsiteY1" fmla="*/ 437864 h 1280463"/>
                <a:gd name="connsiteX2" fmla="*/ 379863 w 4057116"/>
                <a:gd name="connsiteY2" fmla="*/ 260444 h 1280463"/>
                <a:gd name="connsiteX3" fmla="*/ 652818 w 4057116"/>
                <a:gd name="connsiteY3" fmla="*/ 205853 h 1280463"/>
                <a:gd name="connsiteX4" fmla="*/ 925773 w 4057116"/>
                <a:gd name="connsiteY4" fmla="*/ 410569 h 1280463"/>
                <a:gd name="connsiteX5" fmla="*/ 1171433 w 4057116"/>
                <a:gd name="connsiteY5" fmla="*/ 710820 h 1280463"/>
                <a:gd name="connsiteX6" fmla="*/ 1321558 w 4057116"/>
                <a:gd name="connsiteY6" fmla="*/ 779059 h 1280463"/>
                <a:gd name="connsiteX7" fmla="*/ 1458036 w 4057116"/>
                <a:gd name="connsiteY7" fmla="*/ 738115 h 1280463"/>
                <a:gd name="connsiteX8" fmla="*/ 1662753 w 4057116"/>
                <a:gd name="connsiteY8" fmla="*/ 560694 h 1280463"/>
                <a:gd name="connsiteX9" fmla="*/ 1922060 w 4057116"/>
                <a:gd name="connsiteY9" fmla="*/ 260444 h 1280463"/>
                <a:gd name="connsiteX10" fmla="*/ 2113129 w 4057116"/>
                <a:gd name="connsiteY10" fmla="*/ 83023 h 1280463"/>
                <a:gd name="connsiteX11" fmla="*/ 2372436 w 4057116"/>
                <a:gd name="connsiteY11" fmla="*/ 83023 h 1280463"/>
                <a:gd name="connsiteX12" fmla="*/ 2686512 w 4057116"/>
                <a:gd name="connsiteY12" fmla="*/ 581160 h 1280463"/>
                <a:gd name="connsiteX13" fmla="*/ 2888679 w 4057116"/>
                <a:gd name="connsiteY13" fmla="*/ 798155 h 1280463"/>
                <a:gd name="connsiteX14" fmla="*/ 3002892 w 4057116"/>
                <a:gd name="connsiteY14" fmla="*/ 871056 h 1280463"/>
                <a:gd name="connsiteX15" fmla="*/ 3281375 w 4057116"/>
                <a:gd name="connsiteY15" fmla="*/ 1131170 h 1280463"/>
                <a:gd name="connsiteX16" fmla="*/ 3683625 w 4057116"/>
                <a:gd name="connsiteY16" fmla="*/ 1081206 h 1280463"/>
                <a:gd name="connsiteX17" fmla="*/ 4052734 w 4057116"/>
                <a:gd name="connsiteY17" fmla="*/ 1168338 h 1280463"/>
                <a:gd name="connsiteX18" fmla="*/ 3709917 w 4057116"/>
                <a:gd name="connsiteY18" fmla="*/ 492456 h 1280463"/>
                <a:gd name="connsiteX19" fmla="*/ 3696269 w 4057116"/>
                <a:gd name="connsiteY19" fmla="*/ 219500 h 1280463"/>
                <a:gd name="connsiteX20" fmla="*/ 3778155 w 4057116"/>
                <a:gd name="connsiteY20" fmla="*/ 164909 h 1280463"/>
                <a:gd name="connsiteX21" fmla="*/ 3900985 w 4057116"/>
                <a:gd name="connsiteY21" fmla="*/ 178557 h 1280463"/>
                <a:gd name="connsiteX22" fmla="*/ 3928281 w 4057116"/>
                <a:gd name="connsiteY22" fmla="*/ 233148 h 1280463"/>
                <a:gd name="connsiteX23" fmla="*/ 3805451 w 4057116"/>
                <a:gd name="connsiteY23" fmla="*/ 192205 h 1280463"/>
                <a:gd name="connsiteX24" fmla="*/ 3696269 w 4057116"/>
                <a:gd name="connsiteY24" fmla="*/ 178557 h 1280463"/>
                <a:gd name="connsiteX25" fmla="*/ 3600735 w 4057116"/>
                <a:gd name="connsiteY25" fmla="*/ 219500 h 1280463"/>
                <a:gd name="connsiteX26" fmla="*/ 3614382 w 4057116"/>
                <a:gd name="connsiteY26" fmla="*/ 315035 h 1280463"/>
                <a:gd name="connsiteX27" fmla="*/ 3823817 w 4057116"/>
                <a:gd name="connsiteY27" fmla="*/ 1149580 h 1280463"/>
                <a:gd name="connsiteX28" fmla="*/ 3579737 w 4057116"/>
                <a:gd name="connsiteY28" fmla="*/ 1100334 h 1280463"/>
                <a:gd name="connsiteX29" fmla="*/ 3551643 w 4057116"/>
                <a:gd name="connsiteY29" fmla="*/ 1170157 h 1280463"/>
                <a:gd name="connsiteX30" fmla="*/ 3279066 w 4057116"/>
                <a:gd name="connsiteY30" fmla="*/ 1184512 h 1280463"/>
                <a:gd name="connsiteX31" fmla="*/ 2823180 w 4057116"/>
                <a:gd name="connsiteY31" fmla="*/ 861294 h 1280463"/>
                <a:gd name="connsiteX32" fmla="*/ 2428557 w 4057116"/>
                <a:gd name="connsiteY32" fmla="*/ 250347 h 1280463"/>
                <a:gd name="connsiteX33" fmla="*/ 2331493 w 4057116"/>
                <a:gd name="connsiteY33" fmla="*/ 151262 h 1280463"/>
                <a:gd name="connsiteX34" fmla="*/ 2181367 w 4057116"/>
                <a:gd name="connsiteY34" fmla="*/ 69375 h 1280463"/>
                <a:gd name="connsiteX35" fmla="*/ 1990299 w 4057116"/>
                <a:gd name="connsiteY35" fmla="*/ 123966 h 1280463"/>
                <a:gd name="connsiteX36" fmla="*/ 1785582 w 4057116"/>
                <a:gd name="connsiteY36" fmla="*/ 315035 h 1280463"/>
                <a:gd name="connsiteX37" fmla="*/ 1512627 w 4057116"/>
                <a:gd name="connsiteY37" fmla="*/ 615285 h 1280463"/>
                <a:gd name="connsiteX38" fmla="*/ 1335206 w 4057116"/>
                <a:gd name="connsiteY38" fmla="*/ 765411 h 1280463"/>
                <a:gd name="connsiteX39" fmla="*/ 1130490 w 4057116"/>
                <a:gd name="connsiteY39" fmla="*/ 738115 h 1280463"/>
                <a:gd name="connsiteX40" fmla="*/ 871182 w 4057116"/>
                <a:gd name="connsiteY40" fmla="*/ 478808 h 1280463"/>
                <a:gd name="connsiteX41" fmla="*/ 639170 w 4057116"/>
                <a:gd name="connsiteY41" fmla="*/ 246796 h 1280463"/>
                <a:gd name="connsiteX42" fmla="*/ 502693 w 4057116"/>
                <a:gd name="connsiteY42" fmla="*/ 246796 h 1280463"/>
                <a:gd name="connsiteX43" fmla="*/ 311624 w 4057116"/>
                <a:gd name="connsiteY43" fmla="*/ 396921 h 1280463"/>
                <a:gd name="connsiteX44" fmla="*/ 311624 w 4057116"/>
                <a:gd name="connsiteY44" fmla="*/ 396921 h 1280463"/>
                <a:gd name="connsiteX45" fmla="*/ 188794 w 4057116"/>
                <a:gd name="connsiteY45" fmla="*/ 587990 h 1280463"/>
                <a:gd name="connsiteX46" fmla="*/ 25021 w 4057116"/>
                <a:gd name="connsiteY46" fmla="*/ 710820 h 1280463"/>
                <a:gd name="connsiteX47" fmla="*/ 38669 w 4057116"/>
                <a:gd name="connsiteY47" fmla="*/ 628933 h 1280463"/>
                <a:gd name="connsiteX0" fmla="*/ 38669 w 4057116"/>
                <a:gd name="connsiteY0" fmla="*/ 628933 h 1280463"/>
                <a:gd name="connsiteX1" fmla="*/ 202442 w 4057116"/>
                <a:gd name="connsiteY1" fmla="*/ 437864 h 1280463"/>
                <a:gd name="connsiteX2" fmla="*/ 379863 w 4057116"/>
                <a:gd name="connsiteY2" fmla="*/ 260444 h 1280463"/>
                <a:gd name="connsiteX3" fmla="*/ 652818 w 4057116"/>
                <a:gd name="connsiteY3" fmla="*/ 205853 h 1280463"/>
                <a:gd name="connsiteX4" fmla="*/ 925773 w 4057116"/>
                <a:gd name="connsiteY4" fmla="*/ 410569 h 1280463"/>
                <a:gd name="connsiteX5" fmla="*/ 1171433 w 4057116"/>
                <a:gd name="connsiteY5" fmla="*/ 710820 h 1280463"/>
                <a:gd name="connsiteX6" fmla="*/ 1321558 w 4057116"/>
                <a:gd name="connsiteY6" fmla="*/ 779059 h 1280463"/>
                <a:gd name="connsiteX7" fmla="*/ 1458036 w 4057116"/>
                <a:gd name="connsiteY7" fmla="*/ 738115 h 1280463"/>
                <a:gd name="connsiteX8" fmla="*/ 1662753 w 4057116"/>
                <a:gd name="connsiteY8" fmla="*/ 560694 h 1280463"/>
                <a:gd name="connsiteX9" fmla="*/ 1922060 w 4057116"/>
                <a:gd name="connsiteY9" fmla="*/ 260444 h 1280463"/>
                <a:gd name="connsiteX10" fmla="*/ 2113129 w 4057116"/>
                <a:gd name="connsiteY10" fmla="*/ 83023 h 1280463"/>
                <a:gd name="connsiteX11" fmla="*/ 2372436 w 4057116"/>
                <a:gd name="connsiteY11" fmla="*/ 83023 h 1280463"/>
                <a:gd name="connsiteX12" fmla="*/ 2686512 w 4057116"/>
                <a:gd name="connsiteY12" fmla="*/ 581160 h 1280463"/>
                <a:gd name="connsiteX13" fmla="*/ 2888679 w 4057116"/>
                <a:gd name="connsiteY13" fmla="*/ 798155 h 1280463"/>
                <a:gd name="connsiteX14" fmla="*/ 3002892 w 4057116"/>
                <a:gd name="connsiteY14" fmla="*/ 871056 h 1280463"/>
                <a:gd name="connsiteX15" fmla="*/ 3281375 w 4057116"/>
                <a:gd name="connsiteY15" fmla="*/ 1131170 h 1280463"/>
                <a:gd name="connsiteX16" fmla="*/ 3683625 w 4057116"/>
                <a:gd name="connsiteY16" fmla="*/ 1081206 h 1280463"/>
                <a:gd name="connsiteX17" fmla="*/ 4052734 w 4057116"/>
                <a:gd name="connsiteY17" fmla="*/ 1168338 h 1280463"/>
                <a:gd name="connsiteX18" fmla="*/ 3709917 w 4057116"/>
                <a:gd name="connsiteY18" fmla="*/ 492456 h 1280463"/>
                <a:gd name="connsiteX19" fmla="*/ 3696269 w 4057116"/>
                <a:gd name="connsiteY19" fmla="*/ 219500 h 1280463"/>
                <a:gd name="connsiteX20" fmla="*/ 3778155 w 4057116"/>
                <a:gd name="connsiteY20" fmla="*/ 164909 h 1280463"/>
                <a:gd name="connsiteX21" fmla="*/ 3900985 w 4057116"/>
                <a:gd name="connsiteY21" fmla="*/ 178557 h 1280463"/>
                <a:gd name="connsiteX22" fmla="*/ 3928281 w 4057116"/>
                <a:gd name="connsiteY22" fmla="*/ 233148 h 1280463"/>
                <a:gd name="connsiteX23" fmla="*/ 3925332 w 4057116"/>
                <a:gd name="connsiteY23" fmla="*/ 221143 h 1280463"/>
                <a:gd name="connsiteX24" fmla="*/ 3805451 w 4057116"/>
                <a:gd name="connsiteY24" fmla="*/ 192205 h 1280463"/>
                <a:gd name="connsiteX25" fmla="*/ 3696269 w 4057116"/>
                <a:gd name="connsiteY25" fmla="*/ 178557 h 1280463"/>
                <a:gd name="connsiteX26" fmla="*/ 3600735 w 4057116"/>
                <a:gd name="connsiteY26" fmla="*/ 219500 h 1280463"/>
                <a:gd name="connsiteX27" fmla="*/ 3614382 w 4057116"/>
                <a:gd name="connsiteY27" fmla="*/ 315035 h 1280463"/>
                <a:gd name="connsiteX28" fmla="*/ 3823817 w 4057116"/>
                <a:gd name="connsiteY28" fmla="*/ 1149580 h 1280463"/>
                <a:gd name="connsiteX29" fmla="*/ 3579737 w 4057116"/>
                <a:gd name="connsiteY29" fmla="*/ 1100334 h 1280463"/>
                <a:gd name="connsiteX30" fmla="*/ 3551643 w 4057116"/>
                <a:gd name="connsiteY30" fmla="*/ 1170157 h 1280463"/>
                <a:gd name="connsiteX31" fmla="*/ 3279066 w 4057116"/>
                <a:gd name="connsiteY31" fmla="*/ 1184512 h 1280463"/>
                <a:gd name="connsiteX32" fmla="*/ 2823180 w 4057116"/>
                <a:gd name="connsiteY32" fmla="*/ 861294 h 1280463"/>
                <a:gd name="connsiteX33" fmla="*/ 2428557 w 4057116"/>
                <a:gd name="connsiteY33" fmla="*/ 250347 h 1280463"/>
                <a:gd name="connsiteX34" fmla="*/ 2331493 w 4057116"/>
                <a:gd name="connsiteY34" fmla="*/ 151262 h 1280463"/>
                <a:gd name="connsiteX35" fmla="*/ 2181367 w 4057116"/>
                <a:gd name="connsiteY35" fmla="*/ 69375 h 1280463"/>
                <a:gd name="connsiteX36" fmla="*/ 1990299 w 4057116"/>
                <a:gd name="connsiteY36" fmla="*/ 123966 h 1280463"/>
                <a:gd name="connsiteX37" fmla="*/ 1785582 w 4057116"/>
                <a:gd name="connsiteY37" fmla="*/ 315035 h 1280463"/>
                <a:gd name="connsiteX38" fmla="*/ 1512627 w 4057116"/>
                <a:gd name="connsiteY38" fmla="*/ 615285 h 1280463"/>
                <a:gd name="connsiteX39" fmla="*/ 1335206 w 4057116"/>
                <a:gd name="connsiteY39" fmla="*/ 765411 h 1280463"/>
                <a:gd name="connsiteX40" fmla="*/ 1130490 w 4057116"/>
                <a:gd name="connsiteY40" fmla="*/ 738115 h 1280463"/>
                <a:gd name="connsiteX41" fmla="*/ 871182 w 4057116"/>
                <a:gd name="connsiteY41" fmla="*/ 478808 h 1280463"/>
                <a:gd name="connsiteX42" fmla="*/ 639170 w 4057116"/>
                <a:gd name="connsiteY42" fmla="*/ 246796 h 1280463"/>
                <a:gd name="connsiteX43" fmla="*/ 502693 w 4057116"/>
                <a:gd name="connsiteY43" fmla="*/ 246796 h 1280463"/>
                <a:gd name="connsiteX44" fmla="*/ 311624 w 4057116"/>
                <a:gd name="connsiteY44" fmla="*/ 396921 h 1280463"/>
                <a:gd name="connsiteX45" fmla="*/ 311624 w 4057116"/>
                <a:gd name="connsiteY45" fmla="*/ 396921 h 1280463"/>
                <a:gd name="connsiteX46" fmla="*/ 188794 w 4057116"/>
                <a:gd name="connsiteY46" fmla="*/ 587990 h 1280463"/>
                <a:gd name="connsiteX47" fmla="*/ 25021 w 4057116"/>
                <a:gd name="connsiteY47" fmla="*/ 710820 h 1280463"/>
                <a:gd name="connsiteX48" fmla="*/ 38669 w 4057116"/>
                <a:gd name="connsiteY48" fmla="*/ 628933 h 1280463"/>
                <a:gd name="connsiteX0" fmla="*/ 38669 w 4057116"/>
                <a:gd name="connsiteY0" fmla="*/ 628933 h 1280463"/>
                <a:gd name="connsiteX1" fmla="*/ 202442 w 4057116"/>
                <a:gd name="connsiteY1" fmla="*/ 437864 h 1280463"/>
                <a:gd name="connsiteX2" fmla="*/ 379863 w 4057116"/>
                <a:gd name="connsiteY2" fmla="*/ 260444 h 1280463"/>
                <a:gd name="connsiteX3" fmla="*/ 652818 w 4057116"/>
                <a:gd name="connsiteY3" fmla="*/ 205853 h 1280463"/>
                <a:gd name="connsiteX4" fmla="*/ 925773 w 4057116"/>
                <a:gd name="connsiteY4" fmla="*/ 410569 h 1280463"/>
                <a:gd name="connsiteX5" fmla="*/ 1171433 w 4057116"/>
                <a:gd name="connsiteY5" fmla="*/ 710820 h 1280463"/>
                <a:gd name="connsiteX6" fmla="*/ 1321558 w 4057116"/>
                <a:gd name="connsiteY6" fmla="*/ 779059 h 1280463"/>
                <a:gd name="connsiteX7" fmla="*/ 1458036 w 4057116"/>
                <a:gd name="connsiteY7" fmla="*/ 738115 h 1280463"/>
                <a:gd name="connsiteX8" fmla="*/ 1662753 w 4057116"/>
                <a:gd name="connsiteY8" fmla="*/ 560694 h 1280463"/>
                <a:gd name="connsiteX9" fmla="*/ 1922060 w 4057116"/>
                <a:gd name="connsiteY9" fmla="*/ 260444 h 1280463"/>
                <a:gd name="connsiteX10" fmla="*/ 2113129 w 4057116"/>
                <a:gd name="connsiteY10" fmla="*/ 83023 h 1280463"/>
                <a:gd name="connsiteX11" fmla="*/ 2372436 w 4057116"/>
                <a:gd name="connsiteY11" fmla="*/ 83023 h 1280463"/>
                <a:gd name="connsiteX12" fmla="*/ 2686512 w 4057116"/>
                <a:gd name="connsiteY12" fmla="*/ 581160 h 1280463"/>
                <a:gd name="connsiteX13" fmla="*/ 2888679 w 4057116"/>
                <a:gd name="connsiteY13" fmla="*/ 798155 h 1280463"/>
                <a:gd name="connsiteX14" fmla="*/ 3002892 w 4057116"/>
                <a:gd name="connsiteY14" fmla="*/ 871056 h 1280463"/>
                <a:gd name="connsiteX15" fmla="*/ 3281375 w 4057116"/>
                <a:gd name="connsiteY15" fmla="*/ 1131170 h 1280463"/>
                <a:gd name="connsiteX16" fmla="*/ 3683625 w 4057116"/>
                <a:gd name="connsiteY16" fmla="*/ 1081206 h 1280463"/>
                <a:gd name="connsiteX17" fmla="*/ 4052734 w 4057116"/>
                <a:gd name="connsiteY17" fmla="*/ 1168338 h 1280463"/>
                <a:gd name="connsiteX18" fmla="*/ 3709917 w 4057116"/>
                <a:gd name="connsiteY18" fmla="*/ 492456 h 1280463"/>
                <a:gd name="connsiteX19" fmla="*/ 3696269 w 4057116"/>
                <a:gd name="connsiteY19" fmla="*/ 219500 h 1280463"/>
                <a:gd name="connsiteX20" fmla="*/ 3778155 w 4057116"/>
                <a:gd name="connsiteY20" fmla="*/ 164909 h 1280463"/>
                <a:gd name="connsiteX21" fmla="*/ 3900985 w 4057116"/>
                <a:gd name="connsiteY21" fmla="*/ 178557 h 1280463"/>
                <a:gd name="connsiteX22" fmla="*/ 3928281 w 4057116"/>
                <a:gd name="connsiteY22" fmla="*/ 233148 h 1280463"/>
                <a:gd name="connsiteX23" fmla="*/ 3805451 w 4057116"/>
                <a:gd name="connsiteY23" fmla="*/ 192205 h 1280463"/>
                <a:gd name="connsiteX24" fmla="*/ 3696269 w 4057116"/>
                <a:gd name="connsiteY24" fmla="*/ 178557 h 1280463"/>
                <a:gd name="connsiteX25" fmla="*/ 3600735 w 4057116"/>
                <a:gd name="connsiteY25" fmla="*/ 219500 h 1280463"/>
                <a:gd name="connsiteX26" fmla="*/ 3614382 w 4057116"/>
                <a:gd name="connsiteY26" fmla="*/ 315035 h 1280463"/>
                <a:gd name="connsiteX27" fmla="*/ 3823817 w 4057116"/>
                <a:gd name="connsiteY27" fmla="*/ 1149580 h 1280463"/>
                <a:gd name="connsiteX28" fmla="*/ 3579737 w 4057116"/>
                <a:gd name="connsiteY28" fmla="*/ 1100334 h 1280463"/>
                <a:gd name="connsiteX29" fmla="*/ 3551643 w 4057116"/>
                <a:gd name="connsiteY29" fmla="*/ 1170157 h 1280463"/>
                <a:gd name="connsiteX30" fmla="*/ 3279066 w 4057116"/>
                <a:gd name="connsiteY30" fmla="*/ 1184512 h 1280463"/>
                <a:gd name="connsiteX31" fmla="*/ 2823180 w 4057116"/>
                <a:gd name="connsiteY31" fmla="*/ 861294 h 1280463"/>
                <a:gd name="connsiteX32" fmla="*/ 2428557 w 4057116"/>
                <a:gd name="connsiteY32" fmla="*/ 250347 h 1280463"/>
                <a:gd name="connsiteX33" fmla="*/ 2331493 w 4057116"/>
                <a:gd name="connsiteY33" fmla="*/ 151262 h 1280463"/>
                <a:gd name="connsiteX34" fmla="*/ 2181367 w 4057116"/>
                <a:gd name="connsiteY34" fmla="*/ 69375 h 1280463"/>
                <a:gd name="connsiteX35" fmla="*/ 1990299 w 4057116"/>
                <a:gd name="connsiteY35" fmla="*/ 123966 h 1280463"/>
                <a:gd name="connsiteX36" fmla="*/ 1785582 w 4057116"/>
                <a:gd name="connsiteY36" fmla="*/ 315035 h 1280463"/>
                <a:gd name="connsiteX37" fmla="*/ 1512627 w 4057116"/>
                <a:gd name="connsiteY37" fmla="*/ 615285 h 1280463"/>
                <a:gd name="connsiteX38" fmla="*/ 1335206 w 4057116"/>
                <a:gd name="connsiteY38" fmla="*/ 765411 h 1280463"/>
                <a:gd name="connsiteX39" fmla="*/ 1130490 w 4057116"/>
                <a:gd name="connsiteY39" fmla="*/ 738115 h 1280463"/>
                <a:gd name="connsiteX40" fmla="*/ 871182 w 4057116"/>
                <a:gd name="connsiteY40" fmla="*/ 478808 h 1280463"/>
                <a:gd name="connsiteX41" fmla="*/ 639170 w 4057116"/>
                <a:gd name="connsiteY41" fmla="*/ 246796 h 1280463"/>
                <a:gd name="connsiteX42" fmla="*/ 502693 w 4057116"/>
                <a:gd name="connsiteY42" fmla="*/ 246796 h 1280463"/>
                <a:gd name="connsiteX43" fmla="*/ 311624 w 4057116"/>
                <a:gd name="connsiteY43" fmla="*/ 396921 h 1280463"/>
                <a:gd name="connsiteX44" fmla="*/ 311624 w 4057116"/>
                <a:gd name="connsiteY44" fmla="*/ 396921 h 1280463"/>
                <a:gd name="connsiteX45" fmla="*/ 188794 w 4057116"/>
                <a:gd name="connsiteY45" fmla="*/ 587990 h 1280463"/>
                <a:gd name="connsiteX46" fmla="*/ 25021 w 4057116"/>
                <a:gd name="connsiteY46" fmla="*/ 710820 h 1280463"/>
                <a:gd name="connsiteX47" fmla="*/ 38669 w 4057116"/>
                <a:gd name="connsiteY47" fmla="*/ 628933 h 1280463"/>
                <a:gd name="connsiteX0" fmla="*/ 38669 w 4057116"/>
                <a:gd name="connsiteY0" fmla="*/ 628933 h 1280463"/>
                <a:gd name="connsiteX1" fmla="*/ 202442 w 4057116"/>
                <a:gd name="connsiteY1" fmla="*/ 437864 h 1280463"/>
                <a:gd name="connsiteX2" fmla="*/ 379863 w 4057116"/>
                <a:gd name="connsiteY2" fmla="*/ 260444 h 1280463"/>
                <a:gd name="connsiteX3" fmla="*/ 652818 w 4057116"/>
                <a:gd name="connsiteY3" fmla="*/ 205853 h 1280463"/>
                <a:gd name="connsiteX4" fmla="*/ 925773 w 4057116"/>
                <a:gd name="connsiteY4" fmla="*/ 410569 h 1280463"/>
                <a:gd name="connsiteX5" fmla="*/ 1171433 w 4057116"/>
                <a:gd name="connsiteY5" fmla="*/ 710820 h 1280463"/>
                <a:gd name="connsiteX6" fmla="*/ 1321558 w 4057116"/>
                <a:gd name="connsiteY6" fmla="*/ 779059 h 1280463"/>
                <a:gd name="connsiteX7" fmla="*/ 1458036 w 4057116"/>
                <a:gd name="connsiteY7" fmla="*/ 738115 h 1280463"/>
                <a:gd name="connsiteX8" fmla="*/ 1662753 w 4057116"/>
                <a:gd name="connsiteY8" fmla="*/ 560694 h 1280463"/>
                <a:gd name="connsiteX9" fmla="*/ 1922060 w 4057116"/>
                <a:gd name="connsiteY9" fmla="*/ 260444 h 1280463"/>
                <a:gd name="connsiteX10" fmla="*/ 2113129 w 4057116"/>
                <a:gd name="connsiteY10" fmla="*/ 83023 h 1280463"/>
                <a:gd name="connsiteX11" fmla="*/ 2372436 w 4057116"/>
                <a:gd name="connsiteY11" fmla="*/ 83023 h 1280463"/>
                <a:gd name="connsiteX12" fmla="*/ 2686512 w 4057116"/>
                <a:gd name="connsiteY12" fmla="*/ 581160 h 1280463"/>
                <a:gd name="connsiteX13" fmla="*/ 2888679 w 4057116"/>
                <a:gd name="connsiteY13" fmla="*/ 798155 h 1280463"/>
                <a:gd name="connsiteX14" fmla="*/ 3002892 w 4057116"/>
                <a:gd name="connsiteY14" fmla="*/ 871056 h 1280463"/>
                <a:gd name="connsiteX15" fmla="*/ 3281375 w 4057116"/>
                <a:gd name="connsiteY15" fmla="*/ 1131170 h 1280463"/>
                <a:gd name="connsiteX16" fmla="*/ 3683625 w 4057116"/>
                <a:gd name="connsiteY16" fmla="*/ 1081206 h 1280463"/>
                <a:gd name="connsiteX17" fmla="*/ 4052734 w 4057116"/>
                <a:gd name="connsiteY17" fmla="*/ 1168338 h 1280463"/>
                <a:gd name="connsiteX18" fmla="*/ 3709917 w 4057116"/>
                <a:gd name="connsiteY18" fmla="*/ 492456 h 1280463"/>
                <a:gd name="connsiteX19" fmla="*/ 3696269 w 4057116"/>
                <a:gd name="connsiteY19" fmla="*/ 219500 h 1280463"/>
                <a:gd name="connsiteX20" fmla="*/ 3778155 w 4057116"/>
                <a:gd name="connsiteY20" fmla="*/ 164909 h 1280463"/>
                <a:gd name="connsiteX21" fmla="*/ 3900985 w 4057116"/>
                <a:gd name="connsiteY21" fmla="*/ 178557 h 1280463"/>
                <a:gd name="connsiteX22" fmla="*/ 3928281 w 4057116"/>
                <a:gd name="connsiteY22" fmla="*/ 233148 h 1280463"/>
                <a:gd name="connsiteX23" fmla="*/ 3805451 w 4057116"/>
                <a:gd name="connsiteY23" fmla="*/ 192205 h 1280463"/>
                <a:gd name="connsiteX24" fmla="*/ 3600735 w 4057116"/>
                <a:gd name="connsiteY24" fmla="*/ 219500 h 1280463"/>
                <a:gd name="connsiteX25" fmla="*/ 3614382 w 4057116"/>
                <a:gd name="connsiteY25" fmla="*/ 315035 h 1280463"/>
                <a:gd name="connsiteX26" fmla="*/ 3823817 w 4057116"/>
                <a:gd name="connsiteY26" fmla="*/ 1149580 h 1280463"/>
                <a:gd name="connsiteX27" fmla="*/ 3579737 w 4057116"/>
                <a:gd name="connsiteY27" fmla="*/ 1100334 h 1280463"/>
                <a:gd name="connsiteX28" fmla="*/ 3551643 w 4057116"/>
                <a:gd name="connsiteY28" fmla="*/ 1170157 h 1280463"/>
                <a:gd name="connsiteX29" fmla="*/ 3279066 w 4057116"/>
                <a:gd name="connsiteY29" fmla="*/ 1184512 h 1280463"/>
                <a:gd name="connsiteX30" fmla="*/ 2823180 w 4057116"/>
                <a:gd name="connsiteY30" fmla="*/ 861294 h 1280463"/>
                <a:gd name="connsiteX31" fmla="*/ 2428557 w 4057116"/>
                <a:gd name="connsiteY31" fmla="*/ 250347 h 1280463"/>
                <a:gd name="connsiteX32" fmla="*/ 2331493 w 4057116"/>
                <a:gd name="connsiteY32" fmla="*/ 151262 h 1280463"/>
                <a:gd name="connsiteX33" fmla="*/ 2181367 w 4057116"/>
                <a:gd name="connsiteY33" fmla="*/ 69375 h 1280463"/>
                <a:gd name="connsiteX34" fmla="*/ 1990299 w 4057116"/>
                <a:gd name="connsiteY34" fmla="*/ 123966 h 1280463"/>
                <a:gd name="connsiteX35" fmla="*/ 1785582 w 4057116"/>
                <a:gd name="connsiteY35" fmla="*/ 315035 h 1280463"/>
                <a:gd name="connsiteX36" fmla="*/ 1512627 w 4057116"/>
                <a:gd name="connsiteY36" fmla="*/ 615285 h 1280463"/>
                <a:gd name="connsiteX37" fmla="*/ 1335206 w 4057116"/>
                <a:gd name="connsiteY37" fmla="*/ 765411 h 1280463"/>
                <a:gd name="connsiteX38" fmla="*/ 1130490 w 4057116"/>
                <a:gd name="connsiteY38" fmla="*/ 738115 h 1280463"/>
                <a:gd name="connsiteX39" fmla="*/ 871182 w 4057116"/>
                <a:gd name="connsiteY39" fmla="*/ 478808 h 1280463"/>
                <a:gd name="connsiteX40" fmla="*/ 639170 w 4057116"/>
                <a:gd name="connsiteY40" fmla="*/ 246796 h 1280463"/>
                <a:gd name="connsiteX41" fmla="*/ 502693 w 4057116"/>
                <a:gd name="connsiteY41" fmla="*/ 246796 h 1280463"/>
                <a:gd name="connsiteX42" fmla="*/ 311624 w 4057116"/>
                <a:gd name="connsiteY42" fmla="*/ 396921 h 1280463"/>
                <a:gd name="connsiteX43" fmla="*/ 311624 w 4057116"/>
                <a:gd name="connsiteY43" fmla="*/ 396921 h 1280463"/>
                <a:gd name="connsiteX44" fmla="*/ 188794 w 4057116"/>
                <a:gd name="connsiteY44" fmla="*/ 587990 h 1280463"/>
                <a:gd name="connsiteX45" fmla="*/ 25021 w 4057116"/>
                <a:gd name="connsiteY45" fmla="*/ 710820 h 1280463"/>
                <a:gd name="connsiteX46" fmla="*/ 38669 w 4057116"/>
                <a:gd name="connsiteY46" fmla="*/ 628933 h 1280463"/>
                <a:gd name="connsiteX0" fmla="*/ 3600735 w 4057116"/>
                <a:gd name="connsiteY0" fmla="*/ 219500 h 1280463"/>
                <a:gd name="connsiteX1" fmla="*/ 3614382 w 4057116"/>
                <a:gd name="connsiteY1" fmla="*/ 315035 h 1280463"/>
                <a:gd name="connsiteX2" fmla="*/ 3823817 w 4057116"/>
                <a:gd name="connsiteY2" fmla="*/ 1149580 h 1280463"/>
                <a:gd name="connsiteX3" fmla="*/ 3579737 w 4057116"/>
                <a:gd name="connsiteY3" fmla="*/ 1100334 h 1280463"/>
                <a:gd name="connsiteX4" fmla="*/ 3551643 w 4057116"/>
                <a:gd name="connsiteY4" fmla="*/ 1170157 h 1280463"/>
                <a:gd name="connsiteX5" fmla="*/ 3279066 w 4057116"/>
                <a:gd name="connsiteY5" fmla="*/ 1184512 h 1280463"/>
                <a:gd name="connsiteX6" fmla="*/ 2823180 w 4057116"/>
                <a:gd name="connsiteY6" fmla="*/ 861294 h 1280463"/>
                <a:gd name="connsiteX7" fmla="*/ 2428557 w 4057116"/>
                <a:gd name="connsiteY7" fmla="*/ 250347 h 1280463"/>
                <a:gd name="connsiteX8" fmla="*/ 2331493 w 4057116"/>
                <a:gd name="connsiteY8" fmla="*/ 151262 h 1280463"/>
                <a:gd name="connsiteX9" fmla="*/ 2181367 w 4057116"/>
                <a:gd name="connsiteY9" fmla="*/ 69375 h 1280463"/>
                <a:gd name="connsiteX10" fmla="*/ 1990299 w 4057116"/>
                <a:gd name="connsiteY10" fmla="*/ 123966 h 1280463"/>
                <a:gd name="connsiteX11" fmla="*/ 1785582 w 4057116"/>
                <a:gd name="connsiteY11" fmla="*/ 315035 h 1280463"/>
                <a:gd name="connsiteX12" fmla="*/ 1512627 w 4057116"/>
                <a:gd name="connsiteY12" fmla="*/ 615285 h 1280463"/>
                <a:gd name="connsiteX13" fmla="*/ 1335206 w 4057116"/>
                <a:gd name="connsiteY13" fmla="*/ 765411 h 1280463"/>
                <a:gd name="connsiteX14" fmla="*/ 1130490 w 4057116"/>
                <a:gd name="connsiteY14" fmla="*/ 738115 h 1280463"/>
                <a:gd name="connsiteX15" fmla="*/ 871182 w 4057116"/>
                <a:gd name="connsiteY15" fmla="*/ 478808 h 1280463"/>
                <a:gd name="connsiteX16" fmla="*/ 639170 w 4057116"/>
                <a:gd name="connsiteY16" fmla="*/ 246796 h 1280463"/>
                <a:gd name="connsiteX17" fmla="*/ 502693 w 4057116"/>
                <a:gd name="connsiteY17" fmla="*/ 246796 h 1280463"/>
                <a:gd name="connsiteX18" fmla="*/ 311624 w 4057116"/>
                <a:gd name="connsiteY18" fmla="*/ 396921 h 1280463"/>
                <a:gd name="connsiteX19" fmla="*/ 311624 w 4057116"/>
                <a:gd name="connsiteY19" fmla="*/ 396921 h 1280463"/>
                <a:gd name="connsiteX20" fmla="*/ 188794 w 4057116"/>
                <a:gd name="connsiteY20" fmla="*/ 587990 h 1280463"/>
                <a:gd name="connsiteX21" fmla="*/ 25021 w 4057116"/>
                <a:gd name="connsiteY21" fmla="*/ 710820 h 1280463"/>
                <a:gd name="connsiteX22" fmla="*/ 38669 w 4057116"/>
                <a:gd name="connsiteY22" fmla="*/ 628933 h 1280463"/>
                <a:gd name="connsiteX23" fmla="*/ 202442 w 4057116"/>
                <a:gd name="connsiteY23" fmla="*/ 437864 h 1280463"/>
                <a:gd name="connsiteX24" fmla="*/ 379863 w 4057116"/>
                <a:gd name="connsiteY24" fmla="*/ 260444 h 1280463"/>
                <a:gd name="connsiteX25" fmla="*/ 652818 w 4057116"/>
                <a:gd name="connsiteY25" fmla="*/ 205853 h 1280463"/>
                <a:gd name="connsiteX26" fmla="*/ 925773 w 4057116"/>
                <a:gd name="connsiteY26" fmla="*/ 410569 h 1280463"/>
                <a:gd name="connsiteX27" fmla="*/ 1171433 w 4057116"/>
                <a:gd name="connsiteY27" fmla="*/ 710820 h 1280463"/>
                <a:gd name="connsiteX28" fmla="*/ 1321558 w 4057116"/>
                <a:gd name="connsiteY28" fmla="*/ 779059 h 1280463"/>
                <a:gd name="connsiteX29" fmla="*/ 1458036 w 4057116"/>
                <a:gd name="connsiteY29" fmla="*/ 738115 h 1280463"/>
                <a:gd name="connsiteX30" fmla="*/ 1662753 w 4057116"/>
                <a:gd name="connsiteY30" fmla="*/ 560694 h 1280463"/>
                <a:gd name="connsiteX31" fmla="*/ 1922060 w 4057116"/>
                <a:gd name="connsiteY31" fmla="*/ 260444 h 1280463"/>
                <a:gd name="connsiteX32" fmla="*/ 2113129 w 4057116"/>
                <a:gd name="connsiteY32" fmla="*/ 83023 h 1280463"/>
                <a:gd name="connsiteX33" fmla="*/ 2372436 w 4057116"/>
                <a:gd name="connsiteY33" fmla="*/ 83023 h 1280463"/>
                <a:gd name="connsiteX34" fmla="*/ 2686512 w 4057116"/>
                <a:gd name="connsiteY34" fmla="*/ 581160 h 1280463"/>
                <a:gd name="connsiteX35" fmla="*/ 2888679 w 4057116"/>
                <a:gd name="connsiteY35" fmla="*/ 798155 h 1280463"/>
                <a:gd name="connsiteX36" fmla="*/ 3002892 w 4057116"/>
                <a:gd name="connsiteY36" fmla="*/ 871056 h 1280463"/>
                <a:gd name="connsiteX37" fmla="*/ 3281375 w 4057116"/>
                <a:gd name="connsiteY37" fmla="*/ 1131170 h 1280463"/>
                <a:gd name="connsiteX38" fmla="*/ 3683625 w 4057116"/>
                <a:gd name="connsiteY38" fmla="*/ 1081206 h 1280463"/>
                <a:gd name="connsiteX39" fmla="*/ 4052734 w 4057116"/>
                <a:gd name="connsiteY39" fmla="*/ 1168338 h 1280463"/>
                <a:gd name="connsiteX40" fmla="*/ 3709917 w 4057116"/>
                <a:gd name="connsiteY40" fmla="*/ 492456 h 1280463"/>
                <a:gd name="connsiteX41" fmla="*/ 3696269 w 4057116"/>
                <a:gd name="connsiteY41" fmla="*/ 219500 h 1280463"/>
                <a:gd name="connsiteX42" fmla="*/ 3778155 w 4057116"/>
                <a:gd name="connsiteY42" fmla="*/ 164909 h 1280463"/>
                <a:gd name="connsiteX43" fmla="*/ 3900985 w 4057116"/>
                <a:gd name="connsiteY43" fmla="*/ 178557 h 1280463"/>
                <a:gd name="connsiteX44" fmla="*/ 3928281 w 4057116"/>
                <a:gd name="connsiteY44" fmla="*/ 233148 h 1280463"/>
                <a:gd name="connsiteX45" fmla="*/ 3896891 w 4057116"/>
                <a:gd name="connsiteY45" fmla="*/ 283645 h 1280463"/>
                <a:gd name="connsiteX0" fmla="*/ 3600735 w 4057116"/>
                <a:gd name="connsiteY0" fmla="*/ 219500 h 1280463"/>
                <a:gd name="connsiteX1" fmla="*/ 3614382 w 4057116"/>
                <a:gd name="connsiteY1" fmla="*/ 315035 h 1280463"/>
                <a:gd name="connsiteX2" fmla="*/ 3823817 w 4057116"/>
                <a:gd name="connsiteY2" fmla="*/ 1149580 h 1280463"/>
                <a:gd name="connsiteX3" fmla="*/ 3579737 w 4057116"/>
                <a:gd name="connsiteY3" fmla="*/ 1100334 h 1280463"/>
                <a:gd name="connsiteX4" fmla="*/ 3551643 w 4057116"/>
                <a:gd name="connsiteY4" fmla="*/ 1170157 h 1280463"/>
                <a:gd name="connsiteX5" fmla="*/ 3279066 w 4057116"/>
                <a:gd name="connsiteY5" fmla="*/ 1184512 h 1280463"/>
                <a:gd name="connsiteX6" fmla="*/ 2823180 w 4057116"/>
                <a:gd name="connsiteY6" fmla="*/ 861294 h 1280463"/>
                <a:gd name="connsiteX7" fmla="*/ 2428557 w 4057116"/>
                <a:gd name="connsiteY7" fmla="*/ 250347 h 1280463"/>
                <a:gd name="connsiteX8" fmla="*/ 2331493 w 4057116"/>
                <a:gd name="connsiteY8" fmla="*/ 151262 h 1280463"/>
                <a:gd name="connsiteX9" fmla="*/ 2181367 w 4057116"/>
                <a:gd name="connsiteY9" fmla="*/ 69375 h 1280463"/>
                <a:gd name="connsiteX10" fmla="*/ 1990299 w 4057116"/>
                <a:gd name="connsiteY10" fmla="*/ 123966 h 1280463"/>
                <a:gd name="connsiteX11" fmla="*/ 1785582 w 4057116"/>
                <a:gd name="connsiteY11" fmla="*/ 315035 h 1280463"/>
                <a:gd name="connsiteX12" fmla="*/ 1512627 w 4057116"/>
                <a:gd name="connsiteY12" fmla="*/ 615285 h 1280463"/>
                <a:gd name="connsiteX13" fmla="*/ 1335206 w 4057116"/>
                <a:gd name="connsiteY13" fmla="*/ 765411 h 1280463"/>
                <a:gd name="connsiteX14" fmla="*/ 1130490 w 4057116"/>
                <a:gd name="connsiteY14" fmla="*/ 738115 h 1280463"/>
                <a:gd name="connsiteX15" fmla="*/ 871182 w 4057116"/>
                <a:gd name="connsiteY15" fmla="*/ 478808 h 1280463"/>
                <a:gd name="connsiteX16" fmla="*/ 639170 w 4057116"/>
                <a:gd name="connsiteY16" fmla="*/ 246796 h 1280463"/>
                <a:gd name="connsiteX17" fmla="*/ 502693 w 4057116"/>
                <a:gd name="connsiteY17" fmla="*/ 246796 h 1280463"/>
                <a:gd name="connsiteX18" fmla="*/ 311624 w 4057116"/>
                <a:gd name="connsiteY18" fmla="*/ 396921 h 1280463"/>
                <a:gd name="connsiteX19" fmla="*/ 311624 w 4057116"/>
                <a:gd name="connsiteY19" fmla="*/ 396921 h 1280463"/>
                <a:gd name="connsiteX20" fmla="*/ 188794 w 4057116"/>
                <a:gd name="connsiteY20" fmla="*/ 587990 h 1280463"/>
                <a:gd name="connsiteX21" fmla="*/ 25021 w 4057116"/>
                <a:gd name="connsiteY21" fmla="*/ 710820 h 1280463"/>
                <a:gd name="connsiteX22" fmla="*/ 38669 w 4057116"/>
                <a:gd name="connsiteY22" fmla="*/ 628933 h 1280463"/>
                <a:gd name="connsiteX23" fmla="*/ 202442 w 4057116"/>
                <a:gd name="connsiteY23" fmla="*/ 437864 h 1280463"/>
                <a:gd name="connsiteX24" fmla="*/ 379863 w 4057116"/>
                <a:gd name="connsiteY24" fmla="*/ 260444 h 1280463"/>
                <a:gd name="connsiteX25" fmla="*/ 652818 w 4057116"/>
                <a:gd name="connsiteY25" fmla="*/ 205853 h 1280463"/>
                <a:gd name="connsiteX26" fmla="*/ 925773 w 4057116"/>
                <a:gd name="connsiteY26" fmla="*/ 410569 h 1280463"/>
                <a:gd name="connsiteX27" fmla="*/ 1171433 w 4057116"/>
                <a:gd name="connsiteY27" fmla="*/ 710820 h 1280463"/>
                <a:gd name="connsiteX28" fmla="*/ 1321558 w 4057116"/>
                <a:gd name="connsiteY28" fmla="*/ 779059 h 1280463"/>
                <a:gd name="connsiteX29" fmla="*/ 1458036 w 4057116"/>
                <a:gd name="connsiteY29" fmla="*/ 738115 h 1280463"/>
                <a:gd name="connsiteX30" fmla="*/ 1662753 w 4057116"/>
                <a:gd name="connsiteY30" fmla="*/ 560694 h 1280463"/>
                <a:gd name="connsiteX31" fmla="*/ 1922060 w 4057116"/>
                <a:gd name="connsiteY31" fmla="*/ 260444 h 1280463"/>
                <a:gd name="connsiteX32" fmla="*/ 2113129 w 4057116"/>
                <a:gd name="connsiteY32" fmla="*/ 83023 h 1280463"/>
                <a:gd name="connsiteX33" fmla="*/ 2372436 w 4057116"/>
                <a:gd name="connsiteY33" fmla="*/ 83023 h 1280463"/>
                <a:gd name="connsiteX34" fmla="*/ 2686512 w 4057116"/>
                <a:gd name="connsiteY34" fmla="*/ 581160 h 1280463"/>
                <a:gd name="connsiteX35" fmla="*/ 2888679 w 4057116"/>
                <a:gd name="connsiteY35" fmla="*/ 798155 h 1280463"/>
                <a:gd name="connsiteX36" fmla="*/ 3002892 w 4057116"/>
                <a:gd name="connsiteY36" fmla="*/ 871056 h 1280463"/>
                <a:gd name="connsiteX37" fmla="*/ 3281375 w 4057116"/>
                <a:gd name="connsiteY37" fmla="*/ 1131170 h 1280463"/>
                <a:gd name="connsiteX38" fmla="*/ 3683625 w 4057116"/>
                <a:gd name="connsiteY38" fmla="*/ 1081206 h 1280463"/>
                <a:gd name="connsiteX39" fmla="*/ 4052734 w 4057116"/>
                <a:gd name="connsiteY39" fmla="*/ 1168338 h 1280463"/>
                <a:gd name="connsiteX40" fmla="*/ 3709917 w 4057116"/>
                <a:gd name="connsiteY40" fmla="*/ 492456 h 1280463"/>
                <a:gd name="connsiteX41" fmla="*/ 3696269 w 4057116"/>
                <a:gd name="connsiteY41" fmla="*/ 219500 h 1280463"/>
                <a:gd name="connsiteX42" fmla="*/ 3778155 w 4057116"/>
                <a:gd name="connsiteY42" fmla="*/ 164909 h 1280463"/>
                <a:gd name="connsiteX43" fmla="*/ 3900985 w 4057116"/>
                <a:gd name="connsiteY43" fmla="*/ 178557 h 1280463"/>
                <a:gd name="connsiteX44" fmla="*/ 3928281 w 4057116"/>
                <a:gd name="connsiteY44" fmla="*/ 233148 h 1280463"/>
                <a:gd name="connsiteX0" fmla="*/ 3600735 w 4057116"/>
                <a:gd name="connsiteY0" fmla="*/ 219500 h 1280463"/>
                <a:gd name="connsiteX1" fmla="*/ 3614382 w 4057116"/>
                <a:gd name="connsiteY1" fmla="*/ 315035 h 1280463"/>
                <a:gd name="connsiteX2" fmla="*/ 3823817 w 4057116"/>
                <a:gd name="connsiteY2" fmla="*/ 1149580 h 1280463"/>
                <a:gd name="connsiteX3" fmla="*/ 3579737 w 4057116"/>
                <a:gd name="connsiteY3" fmla="*/ 1100334 h 1280463"/>
                <a:gd name="connsiteX4" fmla="*/ 3551643 w 4057116"/>
                <a:gd name="connsiteY4" fmla="*/ 1170157 h 1280463"/>
                <a:gd name="connsiteX5" fmla="*/ 3279066 w 4057116"/>
                <a:gd name="connsiteY5" fmla="*/ 1184512 h 1280463"/>
                <a:gd name="connsiteX6" fmla="*/ 2823180 w 4057116"/>
                <a:gd name="connsiteY6" fmla="*/ 861294 h 1280463"/>
                <a:gd name="connsiteX7" fmla="*/ 2428557 w 4057116"/>
                <a:gd name="connsiteY7" fmla="*/ 250347 h 1280463"/>
                <a:gd name="connsiteX8" fmla="*/ 2331493 w 4057116"/>
                <a:gd name="connsiteY8" fmla="*/ 151262 h 1280463"/>
                <a:gd name="connsiteX9" fmla="*/ 2181367 w 4057116"/>
                <a:gd name="connsiteY9" fmla="*/ 69375 h 1280463"/>
                <a:gd name="connsiteX10" fmla="*/ 1990299 w 4057116"/>
                <a:gd name="connsiteY10" fmla="*/ 123966 h 1280463"/>
                <a:gd name="connsiteX11" fmla="*/ 1785582 w 4057116"/>
                <a:gd name="connsiteY11" fmla="*/ 315035 h 1280463"/>
                <a:gd name="connsiteX12" fmla="*/ 1512627 w 4057116"/>
                <a:gd name="connsiteY12" fmla="*/ 615285 h 1280463"/>
                <a:gd name="connsiteX13" fmla="*/ 1335206 w 4057116"/>
                <a:gd name="connsiteY13" fmla="*/ 765411 h 1280463"/>
                <a:gd name="connsiteX14" fmla="*/ 1130490 w 4057116"/>
                <a:gd name="connsiteY14" fmla="*/ 738115 h 1280463"/>
                <a:gd name="connsiteX15" fmla="*/ 871182 w 4057116"/>
                <a:gd name="connsiteY15" fmla="*/ 478808 h 1280463"/>
                <a:gd name="connsiteX16" fmla="*/ 639170 w 4057116"/>
                <a:gd name="connsiteY16" fmla="*/ 246796 h 1280463"/>
                <a:gd name="connsiteX17" fmla="*/ 502693 w 4057116"/>
                <a:gd name="connsiteY17" fmla="*/ 246796 h 1280463"/>
                <a:gd name="connsiteX18" fmla="*/ 311624 w 4057116"/>
                <a:gd name="connsiteY18" fmla="*/ 396921 h 1280463"/>
                <a:gd name="connsiteX19" fmla="*/ 311624 w 4057116"/>
                <a:gd name="connsiteY19" fmla="*/ 396921 h 1280463"/>
                <a:gd name="connsiteX20" fmla="*/ 188794 w 4057116"/>
                <a:gd name="connsiteY20" fmla="*/ 587990 h 1280463"/>
                <a:gd name="connsiteX21" fmla="*/ 25021 w 4057116"/>
                <a:gd name="connsiteY21" fmla="*/ 710820 h 1280463"/>
                <a:gd name="connsiteX22" fmla="*/ 38669 w 4057116"/>
                <a:gd name="connsiteY22" fmla="*/ 628933 h 1280463"/>
                <a:gd name="connsiteX23" fmla="*/ 202442 w 4057116"/>
                <a:gd name="connsiteY23" fmla="*/ 437864 h 1280463"/>
                <a:gd name="connsiteX24" fmla="*/ 379863 w 4057116"/>
                <a:gd name="connsiteY24" fmla="*/ 260444 h 1280463"/>
                <a:gd name="connsiteX25" fmla="*/ 652818 w 4057116"/>
                <a:gd name="connsiteY25" fmla="*/ 205853 h 1280463"/>
                <a:gd name="connsiteX26" fmla="*/ 925773 w 4057116"/>
                <a:gd name="connsiteY26" fmla="*/ 410569 h 1280463"/>
                <a:gd name="connsiteX27" fmla="*/ 1171433 w 4057116"/>
                <a:gd name="connsiteY27" fmla="*/ 710820 h 1280463"/>
                <a:gd name="connsiteX28" fmla="*/ 1321558 w 4057116"/>
                <a:gd name="connsiteY28" fmla="*/ 779059 h 1280463"/>
                <a:gd name="connsiteX29" fmla="*/ 1458036 w 4057116"/>
                <a:gd name="connsiteY29" fmla="*/ 738115 h 1280463"/>
                <a:gd name="connsiteX30" fmla="*/ 1662753 w 4057116"/>
                <a:gd name="connsiteY30" fmla="*/ 560694 h 1280463"/>
                <a:gd name="connsiteX31" fmla="*/ 1922060 w 4057116"/>
                <a:gd name="connsiteY31" fmla="*/ 260444 h 1280463"/>
                <a:gd name="connsiteX32" fmla="*/ 2113129 w 4057116"/>
                <a:gd name="connsiteY32" fmla="*/ 83023 h 1280463"/>
                <a:gd name="connsiteX33" fmla="*/ 2372436 w 4057116"/>
                <a:gd name="connsiteY33" fmla="*/ 83023 h 1280463"/>
                <a:gd name="connsiteX34" fmla="*/ 2686512 w 4057116"/>
                <a:gd name="connsiteY34" fmla="*/ 581160 h 1280463"/>
                <a:gd name="connsiteX35" fmla="*/ 2888679 w 4057116"/>
                <a:gd name="connsiteY35" fmla="*/ 798155 h 1280463"/>
                <a:gd name="connsiteX36" fmla="*/ 3002892 w 4057116"/>
                <a:gd name="connsiteY36" fmla="*/ 871056 h 1280463"/>
                <a:gd name="connsiteX37" fmla="*/ 3281375 w 4057116"/>
                <a:gd name="connsiteY37" fmla="*/ 1131170 h 1280463"/>
                <a:gd name="connsiteX38" fmla="*/ 3683625 w 4057116"/>
                <a:gd name="connsiteY38" fmla="*/ 1081206 h 1280463"/>
                <a:gd name="connsiteX39" fmla="*/ 4052734 w 4057116"/>
                <a:gd name="connsiteY39" fmla="*/ 1168338 h 1280463"/>
                <a:gd name="connsiteX40" fmla="*/ 3709917 w 4057116"/>
                <a:gd name="connsiteY40" fmla="*/ 492456 h 1280463"/>
                <a:gd name="connsiteX41" fmla="*/ 3778155 w 4057116"/>
                <a:gd name="connsiteY41" fmla="*/ 164909 h 1280463"/>
                <a:gd name="connsiteX42" fmla="*/ 3900985 w 4057116"/>
                <a:gd name="connsiteY42" fmla="*/ 178557 h 1280463"/>
                <a:gd name="connsiteX43" fmla="*/ 3928281 w 4057116"/>
                <a:gd name="connsiteY43" fmla="*/ 233148 h 1280463"/>
                <a:gd name="connsiteX0" fmla="*/ 3600735 w 4057116"/>
                <a:gd name="connsiteY0" fmla="*/ 219500 h 1296386"/>
                <a:gd name="connsiteX1" fmla="*/ 3823817 w 4057116"/>
                <a:gd name="connsiteY1" fmla="*/ 1149580 h 1296386"/>
                <a:gd name="connsiteX2" fmla="*/ 3579737 w 4057116"/>
                <a:gd name="connsiteY2" fmla="*/ 1100334 h 1296386"/>
                <a:gd name="connsiteX3" fmla="*/ 3551643 w 4057116"/>
                <a:gd name="connsiteY3" fmla="*/ 1170157 h 1296386"/>
                <a:gd name="connsiteX4" fmla="*/ 3279066 w 4057116"/>
                <a:gd name="connsiteY4" fmla="*/ 1184512 h 1296386"/>
                <a:gd name="connsiteX5" fmla="*/ 2823180 w 4057116"/>
                <a:gd name="connsiteY5" fmla="*/ 861294 h 1296386"/>
                <a:gd name="connsiteX6" fmla="*/ 2428557 w 4057116"/>
                <a:gd name="connsiteY6" fmla="*/ 250347 h 1296386"/>
                <a:gd name="connsiteX7" fmla="*/ 2331493 w 4057116"/>
                <a:gd name="connsiteY7" fmla="*/ 151262 h 1296386"/>
                <a:gd name="connsiteX8" fmla="*/ 2181367 w 4057116"/>
                <a:gd name="connsiteY8" fmla="*/ 69375 h 1296386"/>
                <a:gd name="connsiteX9" fmla="*/ 1990299 w 4057116"/>
                <a:gd name="connsiteY9" fmla="*/ 123966 h 1296386"/>
                <a:gd name="connsiteX10" fmla="*/ 1785582 w 4057116"/>
                <a:gd name="connsiteY10" fmla="*/ 315035 h 1296386"/>
                <a:gd name="connsiteX11" fmla="*/ 1512627 w 4057116"/>
                <a:gd name="connsiteY11" fmla="*/ 615285 h 1296386"/>
                <a:gd name="connsiteX12" fmla="*/ 1335206 w 4057116"/>
                <a:gd name="connsiteY12" fmla="*/ 765411 h 1296386"/>
                <a:gd name="connsiteX13" fmla="*/ 1130490 w 4057116"/>
                <a:gd name="connsiteY13" fmla="*/ 738115 h 1296386"/>
                <a:gd name="connsiteX14" fmla="*/ 871182 w 4057116"/>
                <a:gd name="connsiteY14" fmla="*/ 478808 h 1296386"/>
                <a:gd name="connsiteX15" fmla="*/ 639170 w 4057116"/>
                <a:gd name="connsiteY15" fmla="*/ 246796 h 1296386"/>
                <a:gd name="connsiteX16" fmla="*/ 502693 w 4057116"/>
                <a:gd name="connsiteY16" fmla="*/ 246796 h 1296386"/>
                <a:gd name="connsiteX17" fmla="*/ 311624 w 4057116"/>
                <a:gd name="connsiteY17" fmla="*/ 396921 h 1296386"/>
                <a:gd name="connsiteX18" fmla="*/ 311624 w 4057116"/>
                <a:gd name="connsiteY18" fmla="*/ 396921 h 1296386"/>
                <a:gd name="connsiteX19" fmla="*/ 188794 w 4057116"/>
                <a:gd name="connsiteY19" fmla="*/ 587990 h 1296386"/>
                <a:gd name="connsiteX20" fmla="*/ 25021 w 4057116"/>
                <a:gd name="connsiteY20" fmla="*/ 710820 h 1296386"/>
                <a:gd name="connsiteX21" fmla="*/ 38669 w 4057116"/>
                <a:gd name="connsiteY21" fmla="*/ 628933 h 1296386"/>
                <a:gd name="connsiteX22" fmla="*/ 202442 w 4057116"/>
                <a:gd name="connsiteY22" fmla="*/ 437864 h 1296386"/>
                <a:gd name="connsiteX23" fmla="*/ 379863 w 4057116"/>
                <a:gd name="connsiteY23" fmla="*/ 260444 h 1296386"/>
                <a:gd name="connsiteX24" fmla="*/ 652818 w 4057116"/>
                <a:gd name="connsiteY24" fmla="*/ 205853 h 1296386"/>
                <a:gd name="connsiteX25" fmla="*/ 925773 w 4057116"/>
                <a:gd name="connsiteY25" fmla="*/ 410569 h 1296386"/>
                <a:gd name="connsiteX26" fmla="*/ 1171433 w 4057116"/>
                <a:gd name="connsiteY26" fmla="*/ 710820 h 1296386"/>
                <a:gd name="connsiteX27" fmla="*/ 1321558 w 4057116"/>
                <a:gd name="connsiteY27" fmla="*/ 779059 h 1296386"/>
                <a:gd name="connsiteX28" fmla="*/ 1458036 w 4057116"/>
                <a:gd name="connsiteY28" fmla="*/ 738115 h 1296386"/>
                <a:gd name="connsiteX29" fmla="*/ 1662753 w 4057116"/>
                <a:gd name="connsiteY29" fmla="*/ 560694 h 1296386"/>
                <a:gd name="connsiteX30" fmla="*/ 1922060 w 4057116"/>
                <a:gd name="connsiteY30" fmla="*/ 260444 h 1296386"/>
                <a:gd name="connsiteX31" fmla="*/ 2113129 w 4057116"/>
                <a:gd name="connsiteY31" fmla="*/ 83023 h 1296386"/>
                <a:gd name="connsiteX32" fmla="*/ 2372436 w 4057116"/>
                <a:gd name="connsiteY32" fmla="*/ 83023 h 1296386"/>
                <a:gd name="connsiteX33" fmla="*/ 2686512 w 4057116"/>
                <a:gd name="connsiteY33" fmla="*/ 581160 h 1296386"/>
                <a:gd name="connsiteX34" fmla="*/ 2888679 w 4057116"/>
                <a:gd name="connsiteY34" fmla="*/ 798155 h 1296386"/>
                <a:gd name="connsiteX35" fmla="*/ 3002892 w 4057116"/>
                <a:gd name="connsiteY35" fmla="*/ 871056 h 1296386"/>
                <a:gd name="connsiteX36" fmla="*/ 3281375 w 4057116"/>
                <a:gd name="connsiteY36" fmla="*/ 1131170 h 1296386"/>
                <a:gd name="connsiteX37" fmla="*/ 3683625 w 4057116"/>
                <a:gd name="connsiteY37" fmla="*/ 1081206 h 1296386"/>
                <a:gd name="connsiteX38" fmla="*/ 4052734 w 4057116"/>
                <a:gd name="connsiteY38" fmla="*/ 1168338 h 1296386"/>
                <a:gd name="connsiteX39" fmla="*/ 3709917 w 4057116"/>
                <a:gd name="connsiteY39" fmla="*/ 492456 h 1296386"/>
                <a:gd name="connsiteX40" fmla="*/ 3778155 w 4057116"/>
                <a:gd name="connsiteY40" fmla="*/ 164909 h 1296386"/>
                <a:gd name="connsiteX41" fmla="*/ 3900985 w 4057116"/>
                <a:gd name="connsiteY41" fmla="*/ 178557 h 1296386"/>
                <a:gd name="connsiteX42" fmla="*/ 3928281 w 4057116"/>
                <a:gd name="connsiteY42" fmla="*/ 233148 h 1296386"/>
                <a:gd name="connsiteX0" fmla="*/ 3600735 w 4402705"/>
                <a:gd name="connsiteY0" fmla="*/ 219500 h 1296386"/>
                <a:gd name="connsiteX1" fmla="*/ 3823817 w 4402705"/>
                <a:gd name="connsiteY1" fmla="*/ 1149580 h 1296386"/>
                <a:gd name="connsiteX2" fmla="*/ 3579737 w 4402705"/>
                <a:gd name="connsiteY2" fmla="*/ 1100334 h 1296386"/>
                <a:gd name="connsiteX3" fmla="*/ 3551643 w 4402705"/>
                <a:gd name="connsiteY3" fmla="*/ 1170157 h 1296386"/>
                <a:gd name="connsiteX4" fmla="*/ 3279066 w 4402705"/>
                <a:gd name="connsiteY4" fmla="*/ 1184512 h 1296386"/>
                <a:gd name="connsiteX5" fmla="*/ 2823180 w 4402705"/>
                <a:gd name="connsiteY5" fmla="*/ 861294 h 1296386"/>
                <a:gd name="connsiteX6" fmla="*/ 2428557 w 4402705"/>
                <a:gd name="connsiteY6" fmla="*/ 250347 h 1296386"/>
                <a:gd name="connsiteX7" fmla="*/ 2331493 w 4402705"/>
                <a:gd name="connsiteY7" fmla="*/ 151262 h 1296386"/>
                <a:gd name="connsiteX8" fmla="*/ 2181367 w 4402705"/>
                <a:gd name="connsiteY8" fmla="*/ 69375 h 1296386"/>
                <a:gd name="connsiteX9" fmla="*/ 1990299 w 4402705"/>
                <a:gd name="connsiteY9" fmla="*/ 123966 h 1296386"/>
                <a:gd name="connsiteX10" fmla="*/ 1785582 w 4402705"/>
                <a:gd name="connsiteY10" fmla="*/ 315035 h 1296386"/>
                <a:gd name="connsiteX11" fmla="*/ 1512627 w 4402705"/>
                <a:gd name="connsiteY11" fmla="*/ 615285 h 1296386"/>
                <a:gd name="connsiteX12" fmla="*/ 1335206 w 4402705"/>
                <a:gd name="connsiteY12" fmla="*/ 765411 h 1296386"/>
                <a:gd name="connsiteX13" fmla="*/ 1130490 w 4402705"/>
                <a:gd name="connsiteY13" fmla="*/ 738115 h 1296386"/>
                <a:gd name="connsiteX14" fmla="*/ 871182 w 4402705"/>
                <a:gd name="connsiteY14" fmla="*/ 478808 h 1296386"/>
                <a:gd name="connsiteX15" fmla="*/ 639170 w 4402705"/>
                <a:gd name="connsiteY15" fmla="*/ 246796 h 1296386"/>
                <a:gd name="connsiteX16" fmla="*/ 502693 w 4402705"/>
                <a:gd name="connsiteY16" fmla="*/ 246796 h 1296386"/>
                <a:gd name="connsiteX17" fmla="*/ 311624 w 4402705"/>
                <a:gd name="connsiteY17" fmla="*/ 396921 h 1296386"/>
                <a:gd name="connsiteX18" fmla="*/ 311624 w 4402705"/>
                <a:gd name="connsiteY18" fmla="*/ 396921 h 1296386"/>
                <a:gd name="connsiteX19" fmla="*/ 188794 w 4402705"/>
                <a:gd name="connsiteY19" fmla="*/ 587990 h 1296386"/>
                <a:gd name="connsiteX20" fmla="*/ 25021 w 4402705"/>
                <a:gd name="connsiteY20" fmla="*/ 710820 h 1296386"/>
                <a:gd name="connsiteX21" fmla="*/ 38669 w 4402705"/>
                <a:gd name="connsiteY21" fmla="*/ 628933 h 1296386"/>
                <a:gd name="connsiteX22" fmla="*/ 202442 w 4402705"/>
                <a:gd name="connsiteY22" fmla="*/ 437864 h 1296386"/>
                <a:gd name="connsiteX23" fmla="*/ 379863 w 4402705"/>
                <a:gd name="connsiteY23" fmla="*/ 260444 h 1296386"/>
                <a:gd name="connsiteX24" fmla="*/ 652818 w 4402705"/>
                <a:gd name="connsiteY24" fmla="*/ 205853 h 1296386"/>
                <a:gd name="connsiteX25" fmla="*/ 925773 w 4402705"/>
                <a:gd name="connsiteY25" fmla="*/ 410569 h 1296386"/>
                <a:gd name="connsiteX26" fmla="*/ 1171433 w 4402705"/>
                <a:gd name="connsiteY26" fmla="*/ 710820 h 1296386"/>
                <a:gd name="connsiteX27" fmla="*/ 1321558 w 4402705"/>
                <a:gd name="connsiteY27" fmla="*/ 779059 h 1296386"/>
                <a:gd name="connsiteX28" fmla="*/ 1458036 w 4402705"/>
                <a:gd name="connsiteY28" fmla="*/ 738115 h 1296386"/>
                <a:gd name="connsiteX29" fmla="*/ 1662753 w 4402705"/>
                <a:gd name="connsiteY29" fmla="*/ 560694 h 1296386"/>
                <a:gd name="connsiteX30" fmla="*/ 1922060 w 4402705"/>
                <a:gd name="connsiteY30" fmla="*/ 260444 h 1296386"/>
                <a:gd name="connsiteX31" fmla="*/ 2113129 w 4402705"/>
                <a:gd name="connsiteY31" fmla="*/ 83023 h 1296386"/>
                <a:gd name="connsiteX32" fmla="*/ 2372436 w 4402705"/>
                <a:gd name="connsiteY32" fmla="*/ 83023 h 1296386"/>
                <a:gd name="connsiteX33" fmla="*/ 2686512 w 4402705"/>
                <a:gd name="connsiteY33" fmla="*/ 581160 h 1296386"/>
                <a:gd name="connsiteX34" fmla="*/ 2888679 w 4402705"/>
                <a:gd name="connsiteY34" fmla="*/ 798155 h 1296386"/>
                <a:gd name="connsiteX35" fmla="*/ 3002892 w 4402705"/>
                <a:gd name="connsiteY35" fmla="*/ 871056 h 1296386"/>
                <a:gd name="connsiteX36" fmla="*/ 3281375 w 4402705"/>
                <a:gd name="connsiteY36" fmla="*/ 1131170 h 1296386"/>
                <a:gd name="connsiteX37" fmla="*/ 3683625 w 4402705"/>
                <a:gd name="connsiteY37" fmla="*/ 1081206 h 1296386"/>
                <a:gd name="connsiteX38" fmla="*/ 4052734 w 4402705"/>
                <a:gd name="connsiteY38" fmla="*/ 1168338 h 1296386"/>
                <a:gd name="connsiteX39" fmla="*/ 4356942 w 4402705"/>
                <a:gd name="connsiteY39" fmla="*/ 841049 h 1296386"/>
                <a:gd name="connsiteX40" fmla="*/ 3778155 w 4402705"/>
                <a:gd name="connsiteY40" fmla="*/ 164909 h 1296386"/>
                <a:gd name="connsiteX41" fmla="*/ 3900985 w 4402705"/>
                <a:gd name="connsiteY41" fmla="*/ 178557 h 1296386"/>
                <a:gd name="connsiteX42" fmla="*/ 3928281 w 4402705"/>
                <a:gd name="connsiteY42" fmla="*/ 233148 h 1296386"/>
                <a:gd name="connsiteX0" fmla="*/ 4236292 w 4402705"/>
                <a:gd name="connsiteY0" fmla="*/ 869363 h 1235989"/>
                <a:gd name="connsiteX1" fmla="*/ 3823817 w 4402705"/>
                <a:gd name="connsiteY1" fmla="*/ 1149580 h 1235989"/>
                <a:gd name="connsiteX2" fmla="*/ 3579737 w 4402705"/>
                <a:gd name="connsiteY2" fmla="*/ 1100334 h 1235989"/>
                <a:gd name="connsiteX3" fmla="*/ 3551643 w 4402705"/>
                <a:gd name="connsiteY3" fmla="*/ 1170157 h 1235989"/>
                <a:gd name="connsiteX4" fmla="*/ 3279066 w 4402705"/>
                <a:gd name="connsiteY4" fmla="*/ 1184512 h 1235989"/>
                <a:gd name="connsiteX5" fmla="*/ 2823180 w 4402705"/>
                <a:gd name="connsiteY5" fmla="*/ 861294 h 1235989"/>
                <a:gd name="connsiteX6" fmla="*/ 2428557 w 4402705"/>
                <a:gd name="connsiteY6" fmla="*/ 250347 h 1235989"/>
                <a:gd name="connsiteX7" fmla="*/ 2331493 w 4402705"/>
                <a:gd name="connsiteY7" fmla="*/ 151262 h 1235989"/>
                <a:gd name="connsiteX8" fmla="*/ 2181367 w 4402705"/>
                <a:gd name="connsiteY8" fmla="*/ 69375 h 1235989"/>
                <a:gd name="connsiteX9" fmla="*/ 1990299 w 4402705"/>
                <a:gd name="connsiteY9" fmla="*/ 123966 h 1235989"/>
                <a:gd name="connsiteX10" fmla="*/ 1785582 w 4402705"/>
                <a:gd name="connsiteY10" fmla="*/ 315035 h 1235989"/>
                <a:gd name="connsiteX11" fmla="*/ 1512627 w 4402705"/>
                <a:gd name="connsiteY11" fmla="*/ 615285 h 1235989"/>
                <a:gd name="connsiteX12" fmla="*/ 1335206 w 4402705"/>
                <a:gd name="connsiteY12" fmla="*/ 765411 h 1235989"/>
                <a:gd name="connsiteX13" fmla="*/ 1130490 w 4402705"/>
                <a:gd name="connsiteY13" fmla="*/ 738115 h 1235989"/>
                <a:gd name="connsiteX14" fmla="*/ 871182 w 4402705"/>
                <a:gd name="connsiteY14" fmla="*/ 478808 h 1235989"/>
                <a:gd name="connsiteX15" fmla="*/ 639170 w 4402705"/>
                <a:gd name="connsiteY15" fmla="*/ 246796 h 1235989"/>
                <a:gd name="connsiteX16" fmla="*/ 502693 w 4402705"/>
                <a:gd name="connsiteY16" fmla="*/ 246796 h 1235989"/>
                <a:gd name="connsiteX17" fmla="*/ 311624 w 4402705"/>
                <a:gd name="connsiteY17" fmla="*/ 396921 h 1235989"/>
                <a:gd name="connsiteX18" fmla="*/ 311624 w 4402705"/>
                <a:gd name="connsiteY18" fmla="*/ 396921 h 1235989"/>
                <a:gd name="connsiteX19" fmla="*/ 188794 w 4402705"/>
                <a:gd name="connsiteY19" fmla="*/ 587990 h 1235989"/>
                <a:gd name="connsiteX20" fmla="*/ 25021 w 4402705"/>
                <a:gd name="connsiteY20" fmla="*/ 710820 h 1235989"/>
                <a:gd name="connsiteX21" fmla="*/ 38669 w 4402705"/>
                <a:gd name="connsiteY21" fmla="*/ 628933 h 1235989"/>
                <a:gd name="connsiteX22" fmla="*/ 202442 w 4402705"/>
                <a:gd name="connsiteY22" fmla="*/ 437864 h 1235989"/>
                <a:gd name="connsiteX23" fmla="*/ 379863 w 4402705"/>
                <a:gd name="connsiteY23" fmla="*/ 260444 h 1235989"/>
                <a:gd name="connsiteX24" fmla="*/ 652818 w 4402705"/>
                <a:gd name="connsiteY24" fmla="*/ 205853 h 1235989"/>
                <a:gd name="connsiteX25" fmla="*/ 925773 w 4402705"/>
                <a:gd name="connsiteY25" fmla="*/ 410569 h 1235989"/>
                <a:gd name="connsiteX26" fmla="*/ 1171433 w 4402705"/>
                <a:gd name="connsiteY26" fmla="*/ 710820 h 1235989"/>
                <a:gd name="connsiteX27" fmla="*/ 1321558 w 4402705"/>
                <a:gd name="connsiteY27" fmla="*/ 779059 h 1235989"/>
                <a:gd name="connsiteX28" fmla="*/ 1458036 w 4402705"/>
                <a:gd name="connsiteY28" fmla="*/ 738115 h 1235989"/>
                <a:gd name="connsiteX29" fmla="*/ 1662753 w 4402705"/>
                <a:gd name="connsiteY29" fmla="*/ 560694 h 1235989"/>
                <a:gd name="connsiteX30" fmla="*/ 1922060 w 4402705"/>
                <a:gd name="connsiteY30" fmla="*/ 260444 h 1235989"/>
                <a:gd name="connsiteX31" fmla="*/ 2113129 w 4402705"/>
                <a:gd name="connsiteY31" fmla="*/ 83023 h 1235989"/>
                <a:gd name="connsiteX32" fmla="*/ 2372436 w 4402705"/>
                <a:gd name="connsiteY32" fmla="*/ 83023 h 1235989"/>
                <a:gd name="connsiteX33" fmla="*/ 2686512 w 4402705"/>
                <a:gd name="connsiteY33" fmla="*/ 581160 h 1235989"/>
                <a:gd name="connsiteX34" fmla="*/ 2888679 w 4402705"/>
                <a:gd name="connsiteY34" fmla="*/ 798155 h 1235989"/>
                <a:gd name="connsiteX35" fmla="*/ 3002892 w 4402705"/>
                <a:gd name="connsiteY35" fmla="*/ 871056 h 1235989"/>
                <a:gd name="connsiteX36" fmla="*/ 3281375 w 4402705"/>
                <a:gd name="connsiteY36" fmla="*/ 1131170 h 1235989"/>
                <a:gd name="connsiteX37" fmla="*/ 3683625 w 4402705"/>
                <a:gd name="connsiteY37" fmla="*/ 1081206 h 1235989"/>
                <a:gd name="connsiteX38" fmla="*/ 4052734 w 4402705"/>
                <a:gd name="connsiteY38" fmla="*/ 1168338 h 1235989"/>
                <a:gd name="connsiteX39" fmla="*/ 4356942 w 4402705"/>
                <a:gd name="connsiteY39" fmla="*/ 841049 h 1235989"/>
                <a:gd name="connsiteX40" fmla="*/ 3778155 w 4402705"/>
                <a:gd name="connsiteY40" fmla="*/ 164909 h 1235989"/>
                <a:gd name="connsiteX41" fmla="*/ 3900985 w 4402705"/>
                <a:gd name="connsiteY41" fmla="*/ 178557 h 1235989"/>
                <a:gd name="connsiteX42" fmla="*/ 3928281 w 4402705"/>
                <a:gd name="connsiteY42" fmla="*/ 233148 h 1235989"/>
                <a:gd name="connsiteX0" fmla="*/ 4236292 w 4402705"/>
                <a:gd name="connsiteY0" fmla="*/ 869363 h 1235989"/>
                <a:gd name="connsiteX1" fmla="*/ 3823817 w 4402705"/>
                <a:gd name="connsiteY1" fmla="*/ 1149580 h 1235989"/>
                <a:gd name="connsiteX2" fmla="*/ 3579737 w 4402705"/>
                <a:gd name="connsiteY2" fmla="*/ 1100334 h 1235989"/>
                <a:gd name="connsiteX3" fmla="*/ 3551643 w 4402705"/>
                <a:gd name="connsiteY3" fmla="*/ 1170157 h 1235989"/>
                <a:gd name="connsiteX4" fmla="*/ 3279066 w 4402705"/>
                <a:gd name="connsiteY4" fmla="*/ 1184512 h 1235989"/>
                <a:gd name="connsiteX5" fmla="*/ 2823180 w 4402705"/>
                <a:gd name="connsiteY5" fmla="*/ 861294 h 1235989"/>
                <a:gd name="connsiteX6" fmla="*/ 2428557 w 4402705"/>
                <a:gd name="connsiteY6" fmla="*/ 250347 h 1235989"/>
                <a:gd name="connsiteX7" fmla="*/ 2331493 w 4402705"/>
                <a:gd name="connsiteY7" fmla="*/ 151262 h 1235989"/>
                <a:gd name="connsiteX8" fmla="*/ 2181367 w 4402705"/>
                <a:gd name="connsiteY8" fmla="*/ 69375 h 1235989"/>
                <a:gd name="connsiteX9" fmla="*/ 1990299 w 4402705"/>
                <a:gd name="connsiteY9" fmla="*/ 123966 h 1235989"/>
                <a:gd name="connsiteX10" fmla="*/ 1785582 w 4402705"/>
                <a:gd name="connsiteY10" fmla="*/ 315035 h 1235989"/>
                <a:gd name="connsiteX11" fmla="*/ 1512627 w 4402705"/>
                <a:gd name="connsiteY11" fmla="*/ 615285 h 1235989"/>
                <a:gd name="connsiteX12" fmla="*/ 1335206 w 4402705"/>
                <a:gd name="connsiteY12" fmla="*/ 765411 h 1235989"/>
                <a:gd name="connsiteX13" fmla="*/ 1130490 w 4402705"/>
                <a:gd name="connsiteY13" fmla="*/ 738115 h 1235989"/>
                <a:gd name="connsiteX14" fmla="*/ 871182 w 4402705"/>
                <a:gd name="connsiteY14" fmla="*/ 478808 h 1235989"/>
                <a:gd name="connsiteX15" fmla="*/ 639170 w 4402705"/>
                <a:gd name="connsiteY15" fmla="*/ 246796 h 1235989"/>
                <a:gd name="connsiteX16" fmla="*/ 502693 w 4402705"/>
                <a:gd name="connsiteY16" fmla="*/ 246796 h 1235989"/>
                <a:gd name="connsiteX17" fmla="*/ 311624 w 4402705"/>
                <a:gd name="connsiteY17" fmla="*/ 396921 h 1235989"/>
                <a:gd name="connsiteX18" fmla="*/ 311624 w 4402705"/>
                <a:gd name="connsiteY18" fmla="*/ 396921 h 1235989"/>
                <a:gd name="connsiteX19" fmla="*/ 188794 w 4402705"/>
                <a:gd name="connsiteY19" fmla="*/ 587990 h 1235989"/>
                <a:gd name="connsiteX20" fmla="*/ 25021 w 4402705"/>
                <a:gd name="connsiteY20" fmla="*/ 710820 h 1235989"/>
                <a:gd name="connsiteX21" fmla="*/ 38669 w 4402705"/>
                <a:gd name="connsiteY21" fmla="*/ 628933 h 1235989"/>
                <a:gd name="connsiteX22" fmla="*/ 202442 w 4402705"/>
                <a:gd name="connsiteY22" fmla="*/ 437864 h 1235989"/>
                <a:gd name="connsiteX23" fmla="*/ 379863 w 4402705"/>
                <a:gd name="connsiteY23" fmla="*/ 260444 h 1235989"/>
                <a:gd name="connsiteX24" fmla="*/ 652818 w 4402705"/>
                <a:gd name="connsiteY24" fmla="*/ 205853 h 1235989"/>
                <a:gd name="connsiteX25" fmla="*/ 925773 w 4402705"/>
                <a:gd name="connsiteY25" fmla="*/ 410569 h 1235989"/>
                <a:gd name="connsiteX26" fmla="*/ 1171433 w 4402705"/>
                <a:gd name="connsiteY26" fmla="*/ 710820 h 1235989"/>
                <a:gd name="connsiteX27" fmla="*/ 1321558 w 4402705"/>
                <a:gd name="connsiteY27" fmla="*/ 779059 h 1235989"/>
                <a:gd name="connsiteX28" fmla="*/ 1458036 w 4402705"/>
                <a:gd name="connsiteY28" fmla="*/ 738115 h 1235989"/>
                <a:gd name="connsiteX29" fmla="*/ 1662753 w 4402705"/>
                <a:gd name="connsiteY29" fmla="*/ 560694 h 1235989"/>
                <a:gd name="connsiteX30" fmla="*/ 1922060 w 4402705"/>
                <a:gd name="connsiteY30" fmla="*/ 260444 h 1235989"/>
                <a:gd name="connsiteX31" fmla="*/ 2113129 w 4402705"/>
                <a:gd name="connsiteY31" fmla="*/ 83023 h 1235989"/>
                <a:gd name="connsiteX32" fmla="*/ 2372436 w 4402705"/>
                <a:gd name="connsiteY32" fmla="*/ 83023 h 1235989"/>
                <a:gd name="connsiteX33" fmla="*/ 2686512 w 4402705"/>
                <a:gd name="connsiteY33" fmla="*/ 581160 h 1235989"/>
                <a:gd name="connsiteX34" fmla="*/ 2888679 w 4402705"/>
                <a:gd name="connsiteY34" fmla="*/ 798155 h 1235989"/>
                <a:gd name="connsiteX35" fmla="*/ 3002892 w 4402705"/>
                <a:gd name="connsiteY35" fmla="*/ 871056 h 1235989"/>
                <a:gd name="connsiteX36" fmla="*/ 3281375 w 4402705"/>
                <a:gd name="connsiteY36" fmla="*/ 1131170 h 1235989"/>
                <a:gd name="connsiteX37" fmla="*/ 3683625 w 4402705"/>
                <a:gd name="connsiteY37" fmla="*/ 1081206 h 1235989"/>
                <a:gd name="connsiteX38" fmla="*/ 4052734 w 4402705"/>
                <a:gd name="connsiteY38" fmla="*/ 1168338 h 1235989"/>
                <a:gd name="connsiteX39" fmla="*/ 4356942 w 4402705"/>
                <a:gd name="connsiteY39" fmla="*/ 841049 h 1235989"/>
                <a:gd name="connsiteX40" fmla="*/ 3778155 w 4402705"/>
                <a:gd name="connsiteY40" fmla="*/ 164909 h 1235989"/>
                <a:gd name="connsiteX41" fmla="*/ 3900985 w 4402705"/>
                <a:gd name="connsiteY41" fmla="*/ 178557 h 1235989"/>
                <a:gd name="connsiteX0" fmla="*/ 4236292 w 4525768"/>
                <a:gd name="connsiteY0" fmla="*/ 869363 h 1235989"/>
                <a:gd name="connsiteX1" fmla="*/ 3823817 w 4525768"/>
                <a:gd name="connsiteY1" fmla="*/ 1149580 h 1235989"/>
                <a:gd name="connsiteX2" fmla="*/ 3579737 w 4525768"/>
                <a:gd name="connsiteY2" fmla="*/ 1100334 h 1235989"/>
                <a:gd name="connsiteX3" fmla="*/ 3551643 w 4525768"/>
                <a:gd name="connsiteY3" fmla="*/ 1170157 h 1235989"/>
                <a:gd name="connsiteX4" fmla="*/ 3279066 w 4525768"/>
                <a:gd name="connsiteY4" fmla="*/ 1184512 h 1235989"/>
                <a:gd name="connsiteX5" fmla="*/ 2823180 w 4525768"/>
                <a:gd name="connsiteY5" fmla="*/ 861294 h 1235989"/>
                <a:gd name="connsiteX6" fmla="*/ 2428557 w 4525768"/>
                <a:gd name="connsiteY6" fmla="*/ 250347 h 1235989"/>
                <a:gd name="connsiteX7" fmla="*/ 2331493 w 4525768"/>
                <a:gd name="connsiteY7" fmla="*/ 151262 h 1235989"/>
                <a:gd name="connsiteX8" fmla="*/ 2181367 w 4525768"/>
                <a:gd name="connsiteY8" fmla="*/ 69375 h 1235989"/>
                <a:gd name="connsiteX9" fmla="*/ 1990299 w 4525768"/>
                <a:gd name="connsiteY9" fmla="*/ 123966 h 1235989"/>
                <a:gd name="connsiteX10" fmla="*/ 1785582 w 4525768"/>
                <a:gd name="connsiteY10" fmla="*/ 315035 h 1235989"/>
                <a:gd name="connsiteX11" fmla="*/ 1512627 w 4525768"/>
                <a:gd name="connsiteY11" fmla="*/ 615285 h 1235989"/>
                <a:gd name="connsiteX12" fmla="*/ 1335206 w 4525768"/>
                <a:gd name="connsiteY12" fmla="*/ 765411 h 1235989"/>
                <a:gd name="connsiteX13" fmla="*/ 1130490 w 4525768"/>
                <a:gd name="connsiteY13" fmla="*/ 738115 h 1235989"/>
                <a:gd name="connsiteX14" fmla="*/ 871182 w 4525768"/>
                <a:gd name="connsiteY14" fmla="*/ 478808 h 1235989"/>
                <a:gd name="connsiteX15" fmla="*/ 639170 w 4525768"/>
                <a:gd name="connsiteY15" fmla="*/ 246796 h 1235989"/>
                <a:gd name="connsiteX16" fmla="*/ 502693 w 4525768"/>
                <a:gd name="connsiteY16" fmla="*/ 246796 h 1235989"/>
                <a:gd name="connsiteX17" fmla="*/ 311624 w 4525768"/>
                <a:gd name="connsiteY17" fmla="*/ 396921 h 1235989"/>
                <a:gd name="connsiteX18" fmla="*/ 311624 w 4525768"/>
                <a:gd name="connsiteY18" fmla="*/ 396921 h 1235989"/>
                <a:gd name="connsiteX19" fmla="*/ 188794 w 4525768"/>
                <a:gd name="connsiteY19" fmla="*/ 587990 h 1235989"/>
                <a:gd name="connsiteX20" fmla="*/ 25021 w 4525768"/>
                <a:gd name="connsiteY20" fmla="*/ 710820 h 1235989"/>
                <a:gd name="connsiteX21" fmla="*/ 38669 w 4525768"/>
                <a:gd name="connsiteY21" fmla="*/ 628933 h 1235989"/>
                <a:gd name="connsiteX22" fmla="*/ 202442 w 4525768"/>
                <a:gd name="connsiteY22" fmla="*/ 437864 h 1235989"/>
                <a:gd name="connsiteX23" fmla="*/ 379863 w 4525768"/>
                <a:gd name="connsiteY23" fmla="*/ 260444 h 1235989"/>
                <a:gd name="connsiteX24" fmla="*/ 652818 w 4525768"/>
                <a:gd name="connsiteY24" fmla="*/ 205853 h 1235989"/>
                <a:gd name="connsiteX25" fmla="*/ 925773 w 4525768"/>
                <a:gd name="connsiteY25" fmla="*/ 410569 h 1235989"/>
                <a:gd name="connsiteX26" fmla="*/ 1171433 w 4525768"/>
                <a:gd name="connsiteY26" fmla="*/ 710820 h 1235989"/>
                <a:gd name="connsiteX27" fmla="*/ 1321558 w 4525768"/>
                <a:gd name="connsiteY27" fmla="*/ 779059 h 1235989"/>
                <a:gd name="connsiteX28" fmla="*/ 1458036 w 4525768"/>
                <a:gd name="connsiteY28" fmla="*/ 738115 h 1235989"/>
                <a:gd name="connsiteX29" fmla="*/ 1662753 w 4525768"/>
                <a:gd name="connsiteY29" fmla="*/ 560694 h 1235989"/>
                <a:gd name="connsiteX30" fmla="*/ 1922060 w 4525768"/>
                <a:gd name="connsiteY30" fmla="*/ 260444 h 1235989"/>
                <a:gd name="connsiteX31" fmla="*/ 2113129 w 4525768"/>
                <a:gd name="connsiteY31" fmla="*/ 83023 h 1235989"/>
                <a:gd name="connsiteX32" fmla="*/ 2372436 w 4525768"/>
                <a:gd name="connsiteY32" fmla="*/ 83023 h 1235989"/>
                <a:gd name="connsiteX33" fmla="*/ 2686512 w 4525768"/>
                <a:gd name="connsiteY33" fmla="*/ 581160 h 1235989"/>
                <a:gd name="connsiteX34" fmla="*/ 2888679 w 4525768"/>
                <a:gd name="connsiteY34" fmla="*/ 798155 h 1235989"/>
                <a:gd name="connsiteX35" fmla="*/ 3002892 w 4525768"/>
                <a:gd name="connsiteY35" fmla="*/ 871056 h 1235989"/>
                <a:gd name="connsiteX36" fmla="*/ 3281375 w 4525768"/>
                <a:gd name="connsiteY36" fmla="*/ 1131170 h 1235989"/>
                <a:gd name="connsiteX37" fmla="*/ 3683625 w 4525768"/>
                <a:gd name="connsiteY37" fmla="*/ 1081206 h 1235989"/>
                <a:gd name="connsiteX38" fmla="*/ 4052734 w 4525768"/>
                <a:gd name="connsiteY38" fmla="*/ 1168338 h 1235989"/>
                <a:gd name="connsiteX39" fmla="*/ 4356942 w 4525768"/>
                <a:gd name="connsiteY39" fmla="*/ 841049 h 1235989"/>
                <a:gd name="connsiteX40" fmla="*/ 3778155 w 4525768"/>
                <a:gd name="connsiteY40" fmla="*/ 164909 h 1235989"/>
                <a:gd name="connsiteX41" fmla="*/ 4525768 w 4525768"/>
                <a:gd name="connsiteY41" fmla="*/ 364321 h 1235989"/>
                <a:gd name="connsiteX0" fmla="*/ 4236292 w 4525768"/>
                <a:gd name="connsiteY0" fmla="*/ 869363 h 1235989"/>
                <a:gd name="connsiteX1" fmla="*/ 3823817 w 4525768"/>
                <a:gd name="connsiteY1" fmla="*/ 1149580 h 1235989"/>
                <a:gd name="connsiteX2" fmla="*/ 3579737 w 4525768"/>
                <a:gd name="connsiteY2" fmla="*/ 1100334 h 1235989"/>
                <a:gd name="connsiteX3" fmla="*/ 3551643 w 4525768"/>
                <a:gd name="connsiteY3" fmla="*/ 1170157 h 1235989"/>
                <a:gd name="connsiteX4" fmla="*/ 3279066 w 4525768"/>
                <a:gd name="connsiteY4" fmla="*/ 1184512 h 1235989"/>
                <a:gd name="connsiteX5" fmla="*/ 2823180 w 4525768"/>
                <a:gd name="connsiteY5" fmla="*/ 861294 h 1235989"/>
                <a:gd name="connsiteX6" fmla="*/ 2428557 w 4525768"/>
                <a:gd name="connsiteY6" fmla="*/ 250347 h 1235989"/>
                <a:gd name="connsiteX7" fmla="*/ 2331493 w 4525768"/>
                <a:gd name="connsiteY7" fmla="*/ 151262 h 1235989"/>
                <a:gd name="connsiteX8" fmla="*/ 2181367 w 4525768"/>
                <a:gd name="connsiteY8" fmla="*/ 69375 h 1235989"/>
                <a:gd name="connsiteX9" fmla="*/ 1990299 w 4525768"/>
                <a:gd name="connsiteY9" fmla="*/ 123966 h 1235989"/>
                <a:gd name="connsiteX10" fmla="*/ 1785582 w 4525768"/>
                <a:gd name="connsiteY10" fmla="*/ 315035 h 1235989"/>
                <a:gd name="connsiteX11" fmla="*/ 1512627 w 4525768"/>
                <a:gd name="connsiteY11" fmla="*/ 615285 h 1235989"/>
                <a:gd name="connsiteX12" fmla="*/ 1335206 w 4525768"/>
                <a:gd name="connsiteY12" fmla="*/ 765411 h 1235989"/>
                <a:gd name="connsiteX13" fmla="*/ 1130490 w 4525768"/>
                <a:gd name="connsiteY13" fmla="*/ 738115 h 1235989"/>
                <a:gd name="connsiteX14" fmla="*/ 871182 w 4525768"/>
                <a:gd name="connsiteY14" fmla="*/ 478808 h 1235989"/>
                <a:gd name="connsiteX15" fmla="*/ 639170 w 4525768"/>
                <a:gd name="connsiteY15" fmla="*/ 246796 h 1235989"/>
                <a:gd name="connsiteX16" fmla="*/ 502693 w 4525768"/>
                <a:gd name="connsiteY16" fmla="*/ 246796 h 1235989"/>
                <a:gd name="connsiteX17" fmla="*/ 311624 w 4525768"/>
                <a:gd name="connsiteY17" fmla="*/ 396921 h 1235989"/>
                <a:gd name="connsiteX18" fmla="*/ 311624 w 4525768"/>
                <a:gd name="connsiteY18" fmla="*/ 396921 h 1235989"/>
                <a:gd name="connsiteX19" fmla="*/ 188794 w 4525768"/>
                <a:gd name="connsiteY19" fmla="*/ 587990 h 1235989"/>
                <a:gd name="connsiteX20" fmla="*/ 25021 w 4525768"/>
                <a:gd name="connsiteY20" fmla="*/ 710820 h 1235989"/>
                <a:gd name="connsiteX21" fmla="*/ 38669 w 4525768"/>
                <a:gd name="connsiteY21" fmla="*/ 628933 h 1235989"/>
                <a:gd name="connsiteX22" fmla="*/ 202442 w 4525768"/>
                <a:gd name="connsiteY22" fmla="*/ 437864 h 1235989"/>
                <a:gd name="connsiteX23" fmla="*/ 379863 w 4525768"/>
                <a:gd name="connsiteY23" fmla="*/ 260444 h 1235989"/>
                <a:gd name="connsiteX24" fmla="*/ 652818 w 4525768"/>
                <a:gd name="connsiteY24" fmla="*/ 205853 h 1235989"/>
                <a:gd name="connsiteX25" fmla="*/ 925773 w 4525768"/>
                <a:gd name="connsiteY25" fmla="*/ 410569 h 1235989"/>
                <a:gd name="connsiteX26" fmla="*/ 1171433 w 4525768"/>
                <a:gd name="connsiteY26" fmla="*/ 710820 h 1235989"/>
                <a:gd name="connsiteX27" fmla="*/ 1321558 w 4525768"/>
                <a:gd name="connsiteY27" fmla="*/ 779059 h 1235989"/>
                <a:gd name="connsiteX28" fmla="*/ 1458036 w 4525768"/>
                <a:gd name="connsiteY28" fmla="*/ 738115 h 1235989"/>
                <a:gd name="connsiteX29" fmla="*/ 1662753 w 4525768"/>
                <a:gd name="connsiteY29" fmla="*/ 560694 h 1235989"/>
                <a:gd name="connsiteX30" fmla="*/ 1922060 w 4525768"/>
                <a:gd name="connsiteY30" fmla="*/ 260444 h 1235989"/>
                <a:gd name="connsiteX31" fmla="*/ 2113129 w 4525768"/>
                <a:gd name="connsiteY31" fmla="*/ 83023 h 1235989"/>
                <a:gd name="connsiteX32" fmla="*/ 2372436 w 4525768"/>
                <a:gd name="connsiteY32" fmla="*/ 83023 h 1235989"/>
                <a:gd name="connsiteX33" fmla="*/ 2686512 w 4525768"/>
                <a:gd name="connsiteY33" fmla="*/ 581160 h 1235989"/>
                <a:gd name="connsiteX34" fmla="*/ 2888679 w 4525768"/>
                <a:gd name="connsiteY34" fmla="*/ 798155 h 1235989"/>
                <a:gd name="connsiteX35" fmla="*/ 3002892 w 4525768"/>
                <a:gd name="connsiteY35" fmla="*/ 871056 h 1235989"/>
                <a:gd name="connsiteX36" fmla="*/ 3281375 w 4525768"/>
                <a:gd name="connsiteY36" fmla="*/ 1131170 h 1235989"/>
                <a:gd name="connsiteX37" fmla="*/ 3683625 w 4525768"/>
                <a:gd name="connsiteY37" fmla="*/ 1081206 h 1235989"/>
                <a:gd name="connsiteX38" fmla="*/ 4052734 w 4525768"/>
                <a:gd name="connsiteY38" fmla="*/ 1168338 h 1235989"/>
                <a:gd name="connsiteX39" fmla="*/ 4356942 w 4525768"/>
                <a:gd name="connsiteY39" fmla="*/ 841049 h 1235989"/>
                <a:gd name="connsiteX40" fmla="*/ 3778155 w 4525768"/>
                <a:gd name="connsiteY40" fmla="*/ 164909 h 1235989"/>
                <a:gd name="connsiteX41" fmla="*/ 4228048 w 4525768"/>
                <a:gd name="connsiteY41" fmla="*/ 519536 h 1235989"/>
                <a:gd name="connsiteX42" fmla="*/ 4525768 w 4525768"/>
                <a:gd name="connsiteY42" fmla="*/ 364321 h 1235989"/>
                <a:gd name="connsiteX0" fmla="*/ 4236292 w 4525768"/>
                <a:gd name="connsiteY0" fmla="*/ 869363 h 1235989"/>
                <a:gd name="connsiteX1" fmla="*/ 3823817 w 4525768"/>
                <a:gd name="connsiteY1" fmla="*/ 1149580 h 1235989"/>
                <a:gd name="connsiteX2" fmla="*/ 3579737 w 4525768"/>
                <a:gd name="connsiteY2" fmla="*/ 1100334 h 1235989"/>
                <a:gd name="connsiteX3" fmla="*/ 3551643 w 4525768"/>
                <a:gd name="connsiteY3" fmla="*/ 1170157 h 1235989"/>
                <a:gd name="connsiteX4" fmla="*/ 3279066 w 4525768"/>
                <a:gd name="connsiteY4" fmla="*/ 1184512 h 1235989"/>
                <a:gd name="connsiteX5" fmla="*/ 2823180 w 4525768"/>
                <a:gd name="connsiteY5" fmla="*/ 861294 h 1235989"/>
                <a:gd name="connsiteX6" fmla="*/ 2428557 w 4525768"/>
                <a:gd name="connsiteY6" fmla="*/ 250347 h 1235989"/>
                <a:gd name="connsiteX7" fmla="*/ 2331493 w 4525768"/>
                <a:gd name="connsiteY7" fmla="*/ 151262 h 1235989"/>
                <a:gd name="connsiteX8" fmla="*/ 2181367 w 4525768"/>
                <a:gd name="connsiteY8" fmla="*/ 69375 h 1235989"/>
                <a:gd name="connsiteX9" fmla="*/ 1990299 w 4525768"/>
                <a:gd name="connsiteY9" fmla="*/ 123966 h 1235989"/>
                <a:gd name="connsiteX10" fmla="*/ 1785582 w 4525768"/>
                <a:gd name="connsiteY10" fmla="*/ 315035 h 1235989"/>
                <a:gd name="connsiteX11" fmla="*/ 1512627 w 4525768"/>
                <a:gd name="connsiteY11" fmla="*/ 615285 h 1235989"/>
                <a:gd name="connsiteX12" fmla="*/ 1335206 w 4525768"/>
                <a:gd name="connsiteY12" fmla="*/ 765411 h 1235989"/>
                <a:gd name="connsiteX13" fmla="*/ 1130490 w 4525768"/>
                <a:gd name="connsiteY13" fmla="*/ 738115 h 1235989"/>
                <a:gd name="connsiteX14" fmla="*/ 871182 w 4525768"/>
                <a:gd name="connsiteY14" fmla="*/ 478808 h 1235989"/>
                <a:gd name="connsiteX15" fmla="*/ 639170 w 4525768"/>
                <a:gd name="connsiteY15" fmla="*/ 246796 h 1235989"/>
                <a:gd name="connsiteX16" fmla="*/ 502693 w 4525768"/>
                <a:gd name="connsiteY16" fmla="*/ 246796 h 1235989"/>
                <a:gd name="connsiteX17" fmla="*/ 311624 w 4525768"/>
                <a:gd name="connsiteY17" fmla="*/ 396921 h 1235989"/>
                <a:gd name="connsiteX18" fmla="*/ 311624 w 4525768"/>
                <a:gd name="connsiteY18" fmla="*/ 396921 h 1235989"/>
                <a:gd name="connsiteX19" fmla="*/ 188794 w 4525768"/>
                <a:gd name="connsiteY19" fmla="*/ 587990 h 1235989"/>
                <a:gd name="connsiteX20" fmla="*/ 25021 w 4525768"/>
                <a:gd name="connsiteY20" fmla="*/ 710820 h 1235989"/>
                <a:gd name="connsiteX21" fmla="*/ 38669 w 4525768"/>
                <a:gd name="connsiteY21" fmla="*/ 628933 h 1235989"/>
                <a:gd name="connsiteX22" fmla="*/ 202442 w 4525768"/>
                <a:gd name="connsiteY22" fmla="*/ 437864 h 1235989"/>
                <a:gd name="connsiteX23" fmla="*/ 379863 w 4525768"/>
                <a:gd name="connsiteY23" fmla="*/ 260444 h 1235989"/>
                <a:gd name="connsiteX24" fmla="*/ 652818 w 4525768"/>
                <a:gd name="connsiteY24" fmla="*/ 205853 h 1235989"/>
                <a:gd name="connsiteX25" fmla="*/ 925773 w 4525768"/>
                <a:gd name="connsiteY25" fmla="*/ 410569 h 1235989"/>
                <a:gd name="connsiteX26" fmla="*/ 1171433 w 4525768"/>
                <a:gd name="connsiteY26" fmla="*/ 710820 h 1235989"/>
                <a:gd name="connsiteX27" fmla="*/ 1321558 w 4525768"/>
                <a:gd name="connsiteY27" fmla="*/ 779059 h 1235989"/>
                <a:gd name="connsiteX28" fmla="*/ 1458036 w 4525768"/>
                <a:gd name="connsiteY28" fmla="*/ 738115 h 1235989"/>
                <a:gd name="connsiteX29" fmla="*/ 1662753 w 4525768"/>
                <a:gd name="connsiteY29" fmla="*/ 560694 h 1235989"/>
                <a:gd name="connsiteX30" fmla="*/ 1922060 w 4525768"/>
                <a:gd name="connsiteY30" fmla="*/ 260444 h 1235989"/>
                <a:gd name="connsiteX31" fmla="*/ 2113129 w 4525768"/>
                <a:gd name="connsiteY31" fmla="*/ 83023 h 1235989"/>
                <a:gd name="connsiteX32" fmla="*/ 2372436 w 4525768"/>
                <a:gd name="connsiteY32" fmla="*/ 83023 h 1235989"/>
                <a:gd name="connsiteX33" fmla="*/ 2686512 w 4525768"/>
                <a:gd name="connsiteY33" fmla="*/ 581160 h 1235989"/>
                <a:gd name="connsiteX34" fmla="*/ 2888679 w 4525768"/>
                <a:gd name="connsiteY34" fmla="*/ 798155 h 1235989"/>
                <a:gd name="connsiteX35" fmla="*/ 3002892 w 4525768"/>
                <a:gd name="connsiteY35" fmla="*/ 871056 h 1235989"/>
                <a:gd name="connsiteX36" fmla="*/ 3281375 w 4525768"/>
                <a:gd name="connsiteY36" fmla="*/ 1131170 h 1235989"/>
                <a:gd name="connsiteX37" fmla="*/ 3683625 w 4525768"/>
                <a:gd name="connsiteY37" fmla="*/ 1081206 h 1235989"/>
                <a:gd name="connsiteX38" fmla="*/ 4052734 w 4525768"/>
                <a:gd name="connsiteY38" fmla="*/ 1168338 h 1235989"/>
                <a:gd name="connsiteX39" fmla="*/ 4356942 w 4525768"/>
                <a:gd name="connsiteY39" fmla="*/ 841049 h 1235989"/>
                <a:gd name="connsiteX40" fmla="*/ 4228048 w 4525768"/>
                <a:gd name="connsiteY40" fmla="*/ 519536 h 1235989"/>
                <a:gd name="connsiteX41" fmla="*/ 4525768 w 4525768"/>
                <a:gd name="connsiteY41" fmla="*/ 364321 h 1235989"/>
                <a:gd name="connsiteX0" fmla="*/ 4236292 w 4627713"/>
                <a:gd name="connsiteY0" fmla="*/ 869363 h 1235989"/>
                <a:gd name="connsiteX1" fmla="*/ 3823817 w 4627713"/>
                <a:gd name="connsiteY1" fmla="*/ 1149580 h 1235989"/>
                <a:gd name="connsiteX2" fmla="*/ 3579737 w 4627713"/>
                <a:gd name="connsiteY2" fmla="*/ 1100334 h 1235989"/>
                <a:gd name="connsiteX3" fmla="*/ 3551643 w 4627713"/>
                <a:gd name="connsiteY3" fmla="*/ 1170157 h 1235989"/>
                <a:gd name="connsiteX4" fmla="*/ 3279066 w 4627713"/>
                <a:gd name="connsiteY4" fmla="*/ 1184512 h 1235989"/>
                <a:gd name="connsiteX5" fmla="*/ 2823180 w 4627713"/>
                <a:gd name="connsiteY5" fmla="*/ 861294 h 1235989"/>
                <a:gd name="connsiteX6" fmla="*/ 2428557 w 4627713"/>
                <a:gd name="connsiteY6" fmla="*/ 250347 h 1235989"/>
                <a:gd name="connsiteX7" fmla="*/ 2331493 w 4627713"/>
                <a:gd name="connsiteY7" fmla="*/ 151262 h 1235989"/>
                <a:gd name="connsiteX8" fmla="*/ 2181367 w 4627713"/>
                <a:gd name="connsiteY8" fmla="*/ 69375 h 1235989"/>
                <a:gd name="connsiteX9" fmla="*/ 1990299 w 4627713"/>
                <a:gd name="connsiteY9" fmla="*/ 123966 h 1235989"/>
                <a:gd name="connsiteX10" fmla="*/ 1785582 w 4627713"/>
                <a:gd name="connsiteY10" fmla="*/ 315035 h 1235989"/>
                <a:gd name="connsiteX11" fmla="*/ 1512627 w 4627713"/>
                <a:gd name="connsiteY11" fmla="*/ 615285 h 1235989"/>
                <a:gd name="connsiteX12" fmla="*/ 1335206 w 4627713"/>
                <a:gd name="connsiteY12" fmla="*/ 765411 h 1235989"/>
                <a:gd name="connsiteX13" fmla="*/ 1130490 w 4627713"/>
                <a:gd name="connsiteY13" fmla="*/ 738115 h 1235989"/>
                <a:gd name="connsiteX14" fmla="*/ 871182 w 4627713"/>
                <a:gd name="connsiteY14" fmla="*/ 478808 h 1235989"/>
                <a:gd name="connsiteX15" fmla="*/ 639170 w 4627713"/>
                <a:gd name="connsiteY15" fmla="*/ 246796 h 1235989"/>
                <a:gd name="connsiteX16" fmla="*/ 502693 w 4627713"/>
                <a:gd name="connsiteY16" fmla="*/ 246796 h 1235989"/>
                <a:gd name="connsiteX17" fmla="*/ 311624 w 4627713"/>
                <a:gd name="connsiteY17" fmla="*/ 396921 h 1235989"/>
                <a:gd name="connsiteX18" fmla="*/ 311624 w 4627713"/>
                <a:gd name="connsiteY18" fmla="*/ 396921 h 1235989"/>
                <a:gd name="connsiteX19" fmla="*/ 188794 w 4627713"/>
                <a:gd name="connsiteY19" fmla="*/ 587990 h 1235989"/>
                <a:gd name="connsiteX20" fmla="*/ 25021 w 4627713"/>
                <a:gd name="connsiteY20" fmla="*/ 710820 h 1235989"/>
                <a:gd name="connsiteX21" fmla="*/ 38669 w 4627713"/>
                <a:gd name="connsiteY21" fmla="*/ 628933 h 1235989"/>
                <a:gd name="connsiteX22" fmla="*/ 202442 w 4627713"/>
                <a:gd name="connsiteY22" fmla="*/ 437864 h 1235989"/>
                <a:gd name="connsiteX23" fmla="*/ 379863 w 4627713"/>
                <a:gd name="connsiteY23" fmla="*/ 260444 h 1235989"/>
                <a:gd name="connsiteX24" fmla="*/ 652818 w 4627713"/>
                <a:gd name="connsiteY24" fmla="*/ 205853 h 1235989"/>
                <a:gd name="connsiteX25" fmla="*/ 925773 w 4627713"/>
                <a:gd name="connsiteY25" fmla="*/ 410569 h 1235989"/>
                <a:gd name="connsiteX26" fmla="*/ 1171433 w 4627713"/>
                <a:gd name="connsiteY26" fmla="*/ 710820 h 1235989"/>
                <a:gd name="connsiteX27" fmla="*/ 1321558 w 4627713"/>
                <a:gd name="connsiteY27" fmla="*/ 779059 h 1235989"/>
                <a:gd name="connsiteX28" fmla="*/ 1458036 w 4627713"/>
                <a:gd name="connsiteY28" fmla="*/ 738115 h 1235989"/>
                <a:gd name="connsiteX29" fmla="*/ 1662753 w 4627713"/>
                <a:gd name="connsiteY29" fmla="*/ 560694 h 1235989"/>
                <a:gd name="connsiteX30" fmla="*/ 1922060 w 4627713"/>
                <a:gd name="connsiteY30" fmla="*/ 260444 h 1235989"/>
                <a:gd name="connsiteX31" fmla="*/ 2113129 w 4627713"/>
                <a:gd name="connsiteY31" fmla="*/ 83023 h 1235989"/>
                <a:gd name="connsiteX32" fmla="*/ 2372436 w 4627713"/>
                <a:gd name="connsiteY32" fmla="*/ 83023 h 1235989"/>
                <a:gd name="connsiteX33" fmla="*/ 2686512 w 4627713"/>
                <a:gd name="connsiteY33" fmla="*/ 581160 h 1235989"/>
                <a:gd name="connsiteX34" fmla="*/ 2888679 w 4627713"/>
                <a:gd name="connsiteY34" fmla="*/ 798155 h 1235989"/>
                <a:gd name="connsiteX35" fmla="*/ 3002892 w 4627713"/>
                <a:gd name="connsiteY35" fmla="*/ 871056 h 1235989"/>
                <a:gd name="connsiteX36" fmla="*/ 3281375 w 4627713"/>
                <a:gd name="connsiteY36" fmla="*/ 1131170 h 1235989"/>
                <a:gd name="connsiteX37" fmla="*/ 3683625 w 4627713"/>
                <a:gd name="connsiteY37" fmla="*/ 1081206 h 1235989"/>
                <a:gd name="connsiteX38" fmla="*/ 4052734 w 4627713"/>
                <a:gd name="connsiteY38" fmla="*/ 1168338 h 1235989"/>
                <a:gd name="connsiteX39" fmla="*/ 4356942 w 4627713"/>
                <a:gd name="connsiteY39" fmla="*/ 841049 h 1235989"/>
                <a:gd name="connsiteX40" fmla="*/ 4228048 w 4627713"/>
                <a:gd name="connsiteY40" fmla="*/ 519536 h 1235989"/>
                <a:gd name="connsiteX41" fmla="*/ 4578093 w 4627713"/>
                <a:gd name="connsiteY41" fmla="*/ 419101 h 1235989"/>
                <a:gd name="connsiteX42" fmla="*/ 4525768 w 4627713"/>
                <a:gd name="connsiteY42" fmla="*/ 364321 h 1235989"/>
                <a:gd name="connsiteX0" fmla="*/ 4236292 w 4592325"/>
                <a:gd name="connsiteY0" fmla="*/ 869363 h 1235989"/>
                <a:gd name="connsiteX1" fmla="*/ 3823817 w 4592325"/>
                <a:gd name="connsiteY1" fmla="*/ 1149580 h 1235989"/>
                <a:gd name="connsiteX2" fmla="*/ 3579737 w 4592325"/>
                <a:gd name="connsiteY2" fmla="*/ 1100334 h 1235989"/>
                <a:gd name="connsiteX3" fmla="*/ 3551643 w 4592325"/>
                <a:gd name="connsiteY3" fmla="*/ 1170157 h 1235989"/>
                <a:gd name="connsiteX4" fmla="*/ 3279066 w 4592325"/>
                <a:gd name="connsiteY4" fmla="*/ 1184512 h 1235989"/>
                <a:gd name="connsiteX5" fmla="*/ 2823180 w 4592325"/>
                <a:gd name="connsiteY5" fmla="*/ 861294 h 1235989"/>
                <a:gd name="connsiteX6" fmla="*/ 2428557 w 4592325"/>
                <a:gd name="connsiteY6" fmla="*/ 250347 h 1235989"/>
                <a:gd name="connsiteX7" fmla="*/ 2331493 w 4592325"/>
                <a:gd name="connsiteY7" fmla="*/ 151262 h 1235989"/>
                <a:gd name="connsiteX8" fmla="*/ 2181367 w 4592325"/>
                <a:gd name="connsiteY8" fmla="*/ 69375 h 1235989"/>
                <a:gd name="connsiteX9" fmla="*/ 1990299 w 4592325"/>
                <a:gd name="connsiteY9" fmla="*/ 123966 h 1235989"/>
                <a:gd name="connsiteX10" fmla="*/ 1785582 w 4592325"/>
                <a:gd name="connsiteY10" fmla="*/ 315035 h 1235989"/>
                <a:gd name="connsiteX11" fmla="*/ 1512627 w 4592325"/>
                <a:gd name="connsiteY11" fmla="*/ 615285 h 1235989"/>
                <a:gd name="connsiteX12" fmla="*/ 1335206 w 4592325"/>
                <a:gd name="connsiteY12" fmla="*/ 765411 h 1235989"/>
                <a:gd name="connsiteX13" fmla="*/ 1130490 w 4592325"/>
                <a:gd name="connsiteY13" fmla="*/ 738115 h 1235989"/>
                <a:gd name="connsiteX14" fmla="*/ 871182 w 4592325"/>
                <a:gd name="connsiteY14" fmla="*/ 478808 h 1235989"/>
                <a:gd name="connsiteX15" fmla="*/ 639170 w 4592325"/>
                <a:gd name="connsiteY15" fmla="*/ 246796 h 1235989"/>
                <a:gd name="connsiteX16" fmla="*/ 502693 w 4592325"/>
                <a:gd name="connsiteY16" fmla="*/ 246796 h 1235989"/>
                <a:gd name="connsiteX17" fmla="*/ 311624 w 4592325"/>
                <a:gd name="connsiteY17" fmla="*/ 396921 h 1235989"/>
                <a:gd name="connsiteX18" fmla="*/ 311624 w 4592325"/>
                <a:gd name="connsiteY18" fmla="*/ 396921 h 1235989"/>
                <a:gd name="connsiteX19" fmla="*/ 188794 w 4592325"/>
                <a:gd name="connsiteY19" fmla="*/ 587990 h 1235989"/>
                <a:gd name="connsiteX20" fmla="*/ 25021 w 4592325"/>
                <a:gd name="connsiteY20" fmla="*/ 710820 h 1235989"/>
                <a:gd name="connsiteX21" fmla="*/ 38669 w 4592325"/>
                <a:gd name="connsiteY21" fmla="*/ 628933 h 1235989"/>
                <a:gd name="connsiteX22" fmla="*/ 202442 w 4592325"/>
                <a:gd name="connsiteY22" fmla="*/ 437864 h 1235989"/>
                <a:gd name="connsiteX23" fmla="*/ 379863 w 4592325"/>
                <a:gd name="connsiteY23" fmla="*/ 260444 h 1235989"/>
                <a:gd name="connsiteX24" fmla="*/ 652818 w 4592325"/>
                <a:gd name="connsiteY24" fmla="*/ 205853 h 1235989"/>
                <a:gd name="connsiteX25" fmla="*/ 925773 w 4592325"/>
                <a:gd name="connsiteY25" fmla="*/ 410569 h 1235989"/>
                <a:gd name="connsiteX26" fmla="*/ 1171433 w 4592325"/>
                <a:gd name="connsiteY26" fmla="*/ 710820 h 1235989"/>
                <a:gd name="connsiteX27" fmla="*/ 1321558 w 4592325"/>
                <a:gd name="connsiteY27" fmla="*/ 779059 h 1235989"/>
                <a:gd name="connsiteX28" fmla="*/ 1458036 w 4592325"/>
                <a:gd name="connsiteY28" fmla="*/ 738115 h 1235989"/>
                <a:gd name="connsiteX29" fmla="*/ 1662753 w 4592325"/>
                <a:gd name="connsiteY29" fmla="*/ 560694 h 1235989"/>
                <a:gd name="connsiteX30" fmla="*/ 1922060 w 4592325"/>
                <a:gd name="connsiteY30" fmla="*/ 260444 h 1235989"/>
                <a:gd name="connsiteX31" fmla="*/ 2113129 w 4592325"/>
                <a:gd name="connsiteY31" fmla="*/ 83023 h 1235989"/>
                <a:gd name="connsiteX32" fmla="*/ 2372436 w 4592325"/>
                <a:gd name="connsiteY32" fmla="*/ 83023 h 1235989"/>
                <a:gd name="connsiteX33" fmla="*/ 2686512 w 4592325"/>
                <a:gd name="connsiteY33" fmla="*/ 581160 h 1235989"/>
                <a:gd name="connsiteX34" fmla="*/ 2888679 w 4592325"/>
                <a:gd name="connsiteY34" fmla="*/ 798155 h 1235989"/>
                <a:gd name="connsiteX35" fmla="*/ 3002892 w 4592325"/>
                <a:gd name="connsiteY35" fmla="*/ 871056 h 1235989"/>
                <a:gd name="connsiteX36" fmla="*/ 3281375 w 4592325"/>
                <a:gd name="connsiteY36" fmla="*/ 1131170 h 1235989"/>
                <a:gd name="connsiteX37" fmla="*/ 3683625 w 4592325"/>
                <a:gd name="connsiteY37" fmla="*/ 1081206 h 1235989"/>
                <a:gd name="connsiteX38" fmla="*/ 4052734 w 4592325"/>
                <a:gd name="connsiteY38" fmla="*/ 1168338 h 1235989"/>
                <a:gd name="connsiteX39" fmla="*/ 4356942 w 4592325"/>
                <a:gd name="connsiteY39" fmla="*/ 841049 h 1235989"/>
                <a:gd name="connsiteX40" fmla="*/ 4440377 w 4592325"/>
                <a:gd name="connsiteY40" fmla="*/ 658688 h 1235989"/>
                <a:gd name="connsiteX41" fmla="*/ 4578093 w 4592325"/>
                <a:gd name="connsiteY41" fmla="*/ 419101 h 1235989"/>
                <a:gd name="connsiteX42" fmla="*/ 4525768 w 4592325"/>
                <a:gd name="connsiteY42" fmla="*/ 364321 h 1235989"/>
                <a:gd name="connsiteX0" fmla="*/ 4236292 w 4592325"/>
                <a:gd name="connsiteY0" fmla="*/ 869363 h 1235989"/>
                <a:gd name="connsiteX1" fmla="*/ 3823817 w 4592325"/>
                <a:gd name="connsiteY1" fmla="*/ 1149580 h 1235989"/>
                <a:gd name="connsiteX2" fmla="*/ 3579737 w 4592325"/>
                <a:gd name="connsiteY2" fmla="*/ 1100334 h 1235989"/>
                <a:gd name="connsiteX3" fmla="*/ 3551643 w 4592325"/>
                <a:gd name="connsiteY3" fmla="*/ 1170157 h 1235989"/>
                <a:gd name="connsiteX4" fmla="*/ 3279066 w 4592325"/>
                <a:gd name="connsiteY4" fmla="*/ 1184512 h 1235989"/>
                <a:gd name="connsiteX5" fmla="*/ 2823180 w 4592325"/>
                <a:gd name="connsiteY5" fmla="*/ 861294 h 1235989"/>
                <a:gd name="connsiteX6" fmla="*/ 2428557 w 4592325"/>
                <a:gd name="connsiteY6" fmla="*/ 250347 h 1235989"/>
                <a:gd name="connsiteX7" fmla="*/ 2331493 w 4592325"/>
                <a:gd name="connsiteY7" fmla="*/ 151262 h 1235989"/>
                <a:gd name="connsiteX8" fmla="*/ 2181367 w 4592325"/>
                <a:gd name="connsiteY8" fmla="*/ 69375 h 1235989"/>
                <a:gd name="connsiteX9" fmla="*/ 1990299 w 4592325"/>
                <a:gd name="connsiteY9" fmla="*/ 123966 h 1235989"/>
                <a:gd name="connsiteX10" fmla="*/ 1785582 w 4592325"/>
                <a:gd name="connsiteY10" fmla="*/ 315035 h 1235989"/>
                <a:gd name="connsiteX11" fmla="*/ 1512627 w 4592325"/>
                <a:gd name="connsiteY11" fmla="*/ 615285 h 1235989"/>
                <a:gd name="connsiteX12" fmla="*/ 1335206 w 4592325"/>
                <a:gd name="connsiteY12" fmla="*/ 765411 h 1235989"/>
                <a:gd name="connsiteX13" fmla="*/ 1130490 w 4592325"/>
                <a:gd name="connsiteY13" fmla="*/ 738115 h 1235989"/>
                <a:gd name="connsiteX14" fmla="*/ 871182 w 4592325"/>
                <a:gd name="connsiteY14" fmla="*/ 478808 h 1235989"/>
                <a:gd name="connsiteX15" fmla="*/ 639170 w 4592325"/>
                <a:gd name="connsiteY15" fmla="*/ 246796 h 1235989"/>
                <a:gd name="connsiteX16" fmla="*/ 502693 w 4592325"/>
                <a:gd name="connsiteY16" fmla="*/ 246796 h 1235989"/>
                <a:gd name="connsiteX17" fmla="*/ 311624 w 4592325"/>
                <a:gd name="connsiteY17" fmla="*/ 396921 h 1235989"/>
                <a:gd name="connsiteX18" fmla="*/ 311624 w 4592325"/>
                <a:gd name="connsiteY18" fmla="*/ 396921 h 1235989"/>
                <a:gd name="connsiteX19" fmla="*/ 188794 w 4592325"/>
                <a:gd name="connsiteY19" fmla="*/ 587990 h 1235989"/>
                <a:gd name="connsiteX20" fmla="*/ 25021 w 4592325"/>
                <a:gd name="connsiteY20" fmla="*/ 710820 h 1235989"/>
                <a:gd name="connsiteX21" fmla="*/ 38669 w 4592325"/>
                <a:gd name="connsiteY21" fmla="*/ 628933 h 1235989"/>
                <a:gd name="connsiteX22" fmla="*/ 202442 w 4592325"/>
                <a:gd name="connsiteY22" fmla="*/ 437864 h 1235989"/>
                <a:gd name="connsiteX23" fmla="*/ 379863 w 4592325"/>
                <a:gd name="connsiteY23" fmla="*/ 260444 h 1235989"/>
                <a:gd name="connsiteX24" fmla="*/ 652818 w 4592325"/>
                <a:gd name="connsiteY24" fmla="*/ 205853 h 1235989"/>
                <a:gd name="connsiteX25" fmla="*/ 925773 w 4592325"/>
                <a:gd name="connsiteY25" fmla="*/ 410569 h 1235989"/>
                <a:gd name="connsiteX26" fmla="*/ 1171433 w 4592325"/>
                <a:gd name="connsiteY26" fmla="*/ 710820 h 1235989"/>
                <a:gd name="connsiteX27" fmla="*/ 1321558 w 4592325"/>
                <a:gd name="connsiteY27" fmla="*/ 779059 h 1235989"/>
                <a:gd name="connsiteX28" fmla="*/ 1458036 w 4592325"/>
                <a:gd name="connsiteY28" fmla="*/ 738115 h 1235989"/>
                <a:gd name="connsiteX29" fmla="*/ 1662753 w 4592325"/>
                <a:gd name="connsiteY29" fmla="*/ 560694 h 1235989"/>
                <a:gd name="connsiteX30" fmla="*/ 1922060 w 4592325"/>
                <a:gd name="connsiteY30" fmla="*/ 260444 h 1235989"/>
                <a:gd name="connsiteX31" fmla="*/ 2113129 w 4592325"/>
                <a:gd name="connsiteY31" fmla="*/ 83023 h 1235989"/>
                <a:gd name="connsiteX32" fmla="*/ 2372436 w 4592325"/>
                <a:gd name="connsiteY32" fmla="*/ 83023 h 1235989"/>
                <a:gd name="connsiteX33" fmla="*/ 2686512 w 4592325"/>
                <a:gd name="connsiteY33" fmla="*/ 581160 h 1235989"/>
                <a:gd name="connsiteX34" fmla="*/ 2888679 w 4592325"/>
                <a:gd name="connsiteY34" fmla="*/ 798155 h 1235989"/>
                <a:gd name="connsiteX35" fmla="*/ 3002892 w 4592325"/>
                <a:gd name="connsiteY35" fmla="*/ 871056 h 1235989"/>
                <a:gd name="connsiteX36" fmla="*/ 3006482 w 4592325"/>
                <a:gd name="connsiteY36" fmla="*/ 939201 h 1235989"/>
                <a:gd name="connsiteX37" fmla="*/ 3281375 w 4592325"/>
                <a:gd name="connsiteY37" fmla="*/ 1131170 h 1235989"/>
                <a:gd name="connsiteX38" fmla="*/ 3683625 w 4592325"/>
                <a:gd name="connsiteY38" fmla="*/ 1081206 h 1235989"/>
                <a:gd name="connsiteX39" fmla="*/ 4052734 w 4592325"/>
                <a:gd name="connsiteY39" fmla="*/ 1168338 h 1235989"/>
                <a:gd name="connsiteX40" fmla="*/ 4356942 w 4592325"/>
                <a:gd name="connsiteY40" fmla="*/ 841049 h 1235989"/>
                <a:gd name="connsiteX41" fmla="*/ 4440377 w 4592325"/>
                <a:gd name="connsiteY41" fmla="*/ 658688 h 1235989"/>
                <a:gd name="connsiteX42" fmla="*/ 4578093 w 4592325"/>
                <a:gd name="connsiteY42" fmla="*/ 419101 h 1235989"/>
                <a:gd name="connsiteX43" fmla="*/ 4525768 w 4592325"/>
                <a:gd name="connsiteY43" fmla="*/ 364321 h 1235989"/>
                <a:gd name="connsiteX0" fmla="*/ 4236292 w 4592325"/>
                <a:gd name="connsiteY0" fmla="*/ 869363 h 1244836"/>
                <a:gd name="connsiteX1" fmla="*/ 3823817 w 4592325"/>
                <a:gd name="connsiteY1" fmla="*/ 1149580 h 1244836"/>
                <a:gd name="connsiteX2" fmla="*/ 3579737 w 4592325"/>
                <a:gd name="connsiteY2" fmla="*/ 1100334 h 1244836"/>
                <a:gd name="connsiteX3" fmla="*/ 3581771 w 4592325"/>
                <a:gd name="connsiteY3" fmla="*/ 1223237 h 1244836"/>
                <a:gd name="connsiteX4" fmla="*/ 3279066 w 4592325"/>
                <a:gd name="connsiteY4" fmla="*/ 1184512 h 1244836"/>
                <a:gd name="connsiteX5" fmla="*/ 2823180 w 4592325"/>
                <a:gd name="connsiteY5" fmla="*/ 861294 h 1244836"/>
                <a:gd name="connsiteX6" fmla="*/ 2428557 w 4592325"/>
                <a:gd name="connsiteY6" fmla="*/ 250347 h 1244836"/>
                <a:gd name="connsiteX7" fmla="*/ 2331493 w 4592325"/>
                <a:gd name="connsiteY7" fmla="*/ 151262 h 1244836"/>
                <a:gd name="connsiteX8" fmla="*/ 2181367 w 4592325"/>
                <a:gd name="connsiteY8" fmla="*/ 69375 h 1244836"/>
                <a:gd name="connsiteX9" fmla="*/ 1990299 w 4592325"/>
                <a:gd name="connsiteY9" fmla="*/ 123966 h 1244836"/>
                <a:gd name="connsiteX10" fmla="*/ 1785582 w 4592325"/>
                <a:gd name="connsiteY10" fmla="*/ 315035 h 1244836"/>
                <a:gd name="connsiteX11" fmla="*/ 1512627 w 4592325"/>
                <a:gd name="connsiteY11" fmla="*/ 615285 h 1244836"/>
                <a:gd name="connsiteX12" fmla="*/ 1335206 w 4592325"/>
                <a:gd name="connsiteY12" fmla="*/ 765411 h 1244836"/>
                <a:gd name="connsiteX13" fmla="*/ 1130490 w 4592325"/>
                <a:gd name="connsiteY13" fmla="*/ 738115 h 1244836"/>
                <a:gd name="connsiteX14" fmla="*/ 871182 w 4592325"/>
                <a:gd name="connsiteY14" fmla="*/ 478808 h 1244836"/>
                <a:gd name="connsiteX15" fmla="*/ 639170 w 4592325"/>
                <a:gd name="connsiteY15" fmla="*/ 246796 h 1244836"/>
                <a:gd name="connsiteX16" fmla="*/ 502693 w 4592325"/>
                <a:gd name="connsiteY16" fmla="*/ 246796 h 1244836"/>
                <a:gd name="connsiteX17" fmla="*/ 311624 w 4592325"/>
                <a:gd name="connsiteY17" fmla="*/ 396921 h 1244836"/>
                <a:gd name="connsiteX18" fmla="*/ 311624 w 4592325"/>
                <a:gd name="connsiteY18" fmla="*/ 396921 h 1244836"/>
                <a:gd name="connsiteX19" fmla="*/ 188794 w 4592325"/>
                <a:gd name="connsiteY19" fmla="*/ 587990 h 1244836"/>
                <a:gd name="connsiteX20" fmla="*/ 25021 w 4592325"/>
                <a:gd name="connsiteY20" fmla="*/ 710820 h 1244836"/>
                <a:gd name="connsiteX21" fmla="*/ 38669 w 4592325"/>
                <a:gd name="connsiteY21" fmla="*/ 628933 h 1244836"/>
                <a:gd name="connsiteX22" fmla="*/ 202442 w 4592325"/>
                <a:gd name="connsiteY22" fmla="*/ 437864 h 1244836"/>
                <a:gd name="connsiteX23" fmla="*/ 379863 w 4592325"/>
                <a:gd name="connsiteY23" fmla="*/ 260444 h 1244836"/>
                <a:gd name="connsiteX24" fmla="*/ 652818 w 4592325"/>
                <a:gd name="connsiteY24" fmla="*/ 205853 h 1244836"/>
                <a:gd name="connsiteX25" fmla="*/ 925773 w 4592325"/>
                <a:gd name="connsiteY25" fmla="*/ 410569 h 1244836"/>
                <a:gd name="connsiteX26" fmla="*/ 1171433 w 4592325"/>
                <a:gd name="connsiteY26" fmla="*/ 710820 h 1244836"/>
                <a:gd name="connsiteX27" fmla="*/ 1321558 w 4592325"/>
                <a:gd name="connsiteY27" fmla="*/ 779059 h 1244836"/>
                <a:gd name="connsiteX28" fmla="*/ 1458036 w 4592325"/>
                <a:gd name="connsiteY28" fmla="*/ 738115 h 1244836"/>
                <a:gd name="connsiteX29" fmla="*/ 1662753 w 4592325"/>
                <a:gd name="connsiteY29" fmla="*/ 560694 h 1244836"/>
                <a:gd name="connsiteX30" fmla="*/ 1922060 w 4592325"/>
                <a:gd name="connsiteY30" fmla="*/ 260444 h 1244836"/>
                <a:gd name="connsiteX31" fmla="*/ 2113129 w 4592325"/>
                <a:gd name="connsiteY31" fmla="*/ 83023 h 1244836"/>
                <a:gd name="connsiteX32" fmla="*/ 2372436 w 4592325"/>
                <a:gd name="connsiteY32" fmla="*/ 83023 h 1244836"/>
                <a:gd name="connsiteX33" fmla="*/ 2686512 w 4592325"/>
                <a:gd name="connsiteY33" fmla="*/ 581160 h 1244836"/>
                <a:gd name="connsiteX34" fmla="*/ 2888679 w 4592325"/>
                <a:gd name="connsiteY34" fmla="*/ 798155 h 1244836"/>
                <a:gd name="connsiteX35" fmla="*/ 3002892 w 4592325"/>
                <a:gd name="connsiteY35" fmla="*/ 871056 h 1244836"/>
                <a:gd name="connsiteX36" fmla="*/ 3006482 w 4592325"/>
                <a:gd name="connsiteY36" fmla="*/ 939201 h 1244836"/>
                <a:gd name="connsiteX37" fmla="*/ 3281375 w 4592325"/>
                <a:gd name="connsiteY37" fmla="*/ 1131170 h 1244836"/>
                <a:gd name="connsiteX38" fmla="*/ 3683625 w 4592325"/>
                <a:gd name="connsiteY38" fmla="*/ 1081206 h 1244836"/>
                <a:gd name="connsiteX39" fmla="*/ 4052734 w 4592325"/>
                <a:gd name="connsiteY39" fmla="*/ 1168338 h 1244836"/>
                <a:gd name="connsiteX40" fmla="*/ 4356942 w 4592325"/>
                <a:gd name="connsiteY40" fmla="*/ 841049 h 1244836"/>
                <a:gd name="connsiteX41" fmla="*/ 4440377 w 4592325"/>
                <a:gd name="connsiteY41" fmla="*/ 658688 h 1244836"/>
                <a:gd name="connsiteX42" fmla="*/ 4578093 w 4592325"/>
                <a:gd name="connsiteY42" fmla="*/ 419101 h 1244836"/>
                <a:gd name="connsiteX43" fmla="*/ 4525768 w 4592325"/>
                <a:gd name="connsiteY43" fmla="*/ 364321 h 1244836"/>
                <a:gd name="connsiteX0" fmla="*/ 4236292 w 4592325"/>
                <a:gd name="connsiteY0" fmla="*/ 869363 h 1224352"/>
                <a:gd name="connsiteX1" fmla="*/ 3823817 w 4592325"/>
                <a:gd name="connsiteY1" fmla="*/ 1149580 h 1224352"/>
                <a:gd name="connsiteX2" fmla="*/ 3579737 w 4592325"/>
                <a:gd name="connsiteY2" fmla="*/ 1100334 h 1224352"/>
                <a:gd name="connsiteX3" fmla="*/ 3279066 w 4592325"/>
                <a:gd name="connsiteY3" fmla="*/ 1184512 h 1224352"/>
                <a:gd name="connsiteX4" fmla="*/ 2823180 w 4592325"/>
                <a:gd name="connsiteY4" fmla="*/ 861294 h 1224352"/>
                <a:gd name="connsiteX5" fmla="*/ 2428557 w 4592325"/>
                <a:gd name="connsiteY5" fmla="*/ 250347 h 1224352"/>
                <a:gd name="connsiteX6" fmla="*/ 2331493 w 4592325"/>
                <a:gd name="connsiteY6" fmla="*/ 151262 h 1224352"/>
                <a:gd name="connsiteX7" fmla="*/ 2181367 w 4592325"/>
                <a:gd name="connsiteY7" fmla="*/ 69375 h 1224352"/>
                <a:gd name="connsiteX8" fmla="*/ 1990299 w 4592325"/>
                <a:gd name="connsiteY8" fmla="*/ 123966 h 1224352"/>
                <a:gd name="connsiteX9" fmla="*/ 1785582 w 4592325"/>
                <a:gd name="connsiteY9" fmla="*/ 315035 h 1224352"/>
                <a:gd name="connsiteX10" fmla="*/ 1512627 w 4592325"/>
                <a:gd name="connsiteY10" fmla="*/ 615285 h 1224352"/>
                <a:gd name="connsiteX11" fmla="*/ 1335206 w 4592325"/>
                <a:gd name="connsiteY11" fmla="*/ 765411 h 1224352"/>
                <a:gd name="connsiteX12" fmla="*/ 1130490 w 4592325"/>
                <a:gd name="connsiteY12" fmla="*/ 738115 h 1224352"/>
                <a:gd name="connsiteX13" fmla="*/ 871182 w 4592325"/>
                <a:gd name="connsiteY13" fmla="*/ 478808 h 1224352"/>
                <a:gd name="connsiteX14" fmla="*/ 639170 w 4592325"/>
                <a:gd name="connsiteY14" fmla="*/ 246796 h 1224352"/>
                <a:gd name="connsiteX15" fmla="*/ 502693 w 4592325"/>
                <a:gd name="connsiteY15" fmla="*/ 246796 h 1224352"/>
                <a:gd name="connsiteX16" fmla="*/ 311624 w 4592325"/>
                <a:gd name="connsiteY16" fmla="*/ 396921 h 1224352"/>
                <a:gd name="connsiteX17" fmla="*/ 311624 w 4592325"/>
                <a:gd name="connsiteY17" fmla="*/ 396921 h 1224352"/>
                <a:gd name="connsiteX18" fmla="*/ 188794 w 4592325"/>
                <a:gd name="connsiteY18" fmla="*/ 587990 h 1224352"/>
                <a:gd name="connsiteX19" fmla="*/ 25021 w 4592325"/>
                <a:gd name="connsiteY19" fmla="*/ 710820 h 1224352"/>
                <a:gd name="connsiteX20" fmla="*/ 38669 w 4592325"/>
                <a:gd name="connsiteY20" fmla="*/ 628933 h 1224352"/>
                <a:gd name="connsiteX21" fmla="*/ 202442 w 4592325"/>
                <a:gd name="connsiteY21" fmla="*/ 437864 h 1224352"/>
                <a:gd name="connsiteX22" fmla="*/ 379863 w 4592325"/>
                <a:gd name="connsiteY22" fmla="*/ 260444 h 1224352"/>
                <a:gd name="connsiteX23" fmla="*/ 652818 w 4592325"/>
                <a:gd name="connsiteY23" fmla="*/ 205853 h 1224352"/>
                <a:gd name="connsiteX24" fmla="*/ 925773 w 4592325"/>
                <a:gd name="connsiteY24" fmla="*/ 410569 h 1224352"/>
                <a:gd name="connsiteX25" fmla="*/ 1171433 w 4592325"/>
                <a:gd name="connsiteY25" fmla="*/ 710820 h 1224352"/>
                <a:gd name="connsiteX26" fmla="*/ 1321558 w 4592325"/>
                <a:gd name="connsiteY26" fmla="*/ 779059 h 1224352"/>
                <a:gd name="connsiteX27" fmla="*/ 1458036 w 4592325"/>
                <a:gd name="connsiteY27" fmla="*/ 738115 h 1224352"/>
                <a:gd name="connsiteX28" fmla="*/ 1662753 w 4592325"/>
                <a:gd name="connsiteY28" fmla="*/ 560694 h 1224352"/>
                <a:gd name="connsiteX29" fmla="*/ 1922060 w 4592325"/>
                <a:gd name="connsiteY29" fmla="*/ 260444 h 1224352"/>
                <a:gd name="connsiteX30" fmla="*/ 2113129 w 4592325"/>
                <a:gd name="connsiteY30" fmla="*/ 83023 h 1224352"/>
                <a:gd name="connsiteX31" fmla="*/ 2372436 w 4592325"/>
                <a:gd name="connsiteY31" fmla="*/ 83023 h 1224352"/>
                <a:gd name="connsiteX32" fmla="*/ 2686512 w 4592325"/>
                <a:gd name="connsiteY32" fmla="*/ 581160 h 1224352"/>
                <a:gd name="connsiteX33" fmla="*/ 2888679 w 4592325"/>
                <a:gd name="connsiteY33" fmla="*/ 798155 h 1224352"/>
                <a:gd name="connsiteX34" fmla="*/ 3002892 w 4592325"/>
                <a:gd name="connsiteY34" fmla="*/ 871056 h 1224352"/>
                <a:gd name="connsiteX35" fmla="*/ 3006482 w 4592325"/>
                <a:gd name="connsiteY35" fmla="*/ 939201 h 1224352"/>
                <a:gd name="connsiteX36" fmla="*/ 3281375 w 4592325"/>
                <a:gd name="connsiteY36" fmla="*/ 1131170 h 1224352"/>
                <a:gd name="connsiteX37" fmla="*/ 3683625 w 4592325"/>
                <a:gd name="connsiteY37" fmla="*/ 1081206 h 1224352"/>
                <a:gd name="connsiteX38" fmla="*/ 4052734 w 4592325"/>
                <a:gd name="connsiteY38" fmla="*/ 1168338 h 1224352"/>
                <a:gd name="connsiteX39" fmla="*/ 4356942 w 4592325"/>
                <a:gd name="connsiteY39" fmla="*/ 841049 h 1224352"/>
                <a:gd name="connsiteX40" fmla="*/ 4440377 w 4592325"/>
                <a:gd name="connsiteY40" fmla="*/ 658688 h 1224352"/>
                <a:gd name="connsiteX41" fmla="*/ 4578093 w 4592325"/>
                <a:gd name="connsiteY41" fmla="*/ 419101 h 1224352"/>
                <a:gd name="connsiteX42" fmla="*/ 4525768 w 4592325"/>
                <a:gd name="connsiteY42" fmla="*/ 364321 h 1224352"/>
                <a:gd name="connsiteX0" fmla="*/ 4236292 w 4592325"/>
                <a:gd name="connsiteY0" fmla="*/ 869363 h 1224352"/>
                <a:gd name="connsiteX1" fmla="*/ 3823817 w 4592325"/>
                <a:gd name="connsiteY1" fmla="*/ 1149580 h 1224352"/>
                <a:gd name="connsiteX2" fmla="*/ 3579737 w 4592325"/>
                <a:gd name="connsiteY2" fmla="*/ 1100334 h 1224352"/>
                <a:gd name="connsiteX3" fmla="*/ 3279066 w 4592325"/>
                <a:gd name="connsiteY3" fmla="*/ 1184512 h 1224352"/>
                <a:gd name="connsiteX4" fmla="*/ 2823180 w 4592325"/>
                <a:gd name="connsiteY4" fmla="*/ 861294 h 1224352"/>
                <a:gd name="connsiteX5" fmla="*/ 2428557 w 4592325"/>
                <a:gd name="connsiteY5" fmla="*/ 250347 h 1224352"/>
                <a:gd name="connsiteX6" fmla="*/ 2331493 w 4592325"/>
                <a:gd name="connsiteY6" fmla="*/ 151262 h 1224352"/>
                <a:gd name="connsiteX7" fmla="*/ 2181367 w 4592325"/>
                <a:gd name="connsiteY7" fmla="*/ 69375 h 1224352"/>
                <a:gd name="connsiteX8" fmla="*/ 1990299 w 4592325"/>
                <a:gd name="connsiteY8" fmla="*/ 123966 h 1224352"/>
                <a:gd name="connsiteX9" fmla="*/ 1785582 w 4592325"/>
                <a:gd name="connsiteY9" fmla="*/ 315035 h 1224352"/>
                <a:gd name="connsiteX10" fmla="*/ 1512627 w 4592325"/>
                <a:gd name="connsiteY10" fmla="*/ 615285 h 1224352"/>
                <a:gd name="connsiteX11" fmla="*/ 1335206 w 4592325"/>
                <a:gd name="connsiteY11" fmla="*/ 765411 h 1224352"/>
                <a:gd name="connsiteX12" fmla="*/ 1130490 w 4592325"/>
                <a:gd name="connsiteY12" fmla="*/ 738115 h 1224352"/>
                <a:gd name="connsiteX13" fmla="*/ 871182 w 4592325"/>
                <a:gd name="connsiteY13" fmla="*/ 478808 h 1224352"/>
                <a:gd name="connsiteX14" fmla="*/ 639170 w 4592325"/>
                <a:gd name="connsiteY14" fmla="*/ 246796 h 1224352"/>
                <a:gd name="connsiteX15" fmla="*/ 502693 w 4592325"/>
                <a:gd name="connsiteY15" fmla="*/ 246796 h 1224352"/>
                <a:gd name="connsiteX16" fmla="*/ 311624 w 4592325"/>
                <a:gd name="connsiteY16" fmla="*/ 396921 h 1224352"/>
                <a:gd name="connsiteX17" fmla="*/ 311624 w 4592325"/>
                <a:gd name="connsiteY17" fmla="*/ 396921 h 1224352"/>
                <a:gd name="connsiteX18" fmla="*/ 188794 w 4592325"/>
                <a:gd name="connsiteY18" fmla="*/ 587990 h 1224352"/>
                <a:gd name="connsiteX19" fmla="*/ 25021 w 4592325"/>
                <a:gd name="connsiteY19" fmla="*/ 710820 h 1224352"/>
                <a:gd name="connsiteX20" fmla="*/ 38669 w 4592325"/>
                <a:gd name="connsiteY20" fmla="*/ 628933 h 1224352"/>
                <a:gd name="connsiteX21" fmla="*/ 202442 w 4592325"/>
                <a:gd name="connsiteY21" fmla="*/ 437864 h 1224352"/>
                <a:gd name="connsiteX22" fmla="*/ 379863 w 4592325"/>
                <a:gd name="connsiteY22" fmla="*/ 260444 h 1224352"/>
                <a:gd name="connsiteX23" fmla="*/ 652818 w 4592325"/>
                <a:gd name="connsiteY23" fmla="*/ 205853 h 1224352"/>
                <a:gd name="connsiteX24" fmla="*/ 925773 w 4592325"/>
                <a:gd name="connsiteY24" fmla="*/ 410569 h 1224352"/>
                <a:gd name="connsiteX25" fmla="*/ 1171433 w 4592325"/>
                <a:gd name="connsiteY25" fmla="*/ 710820 h 1224352"/>
                <a:gd name="connsiteX26" fmla="*/ 1321558 w 4592325"/>
                <a:gd name="connsiteY26" fmla="*/ 779059 h 1224352"/>
                <a:gd name="connsiteX27" fmla="*/ 1458036 w 4592325"/>
                <a:gd name="connsiteY27" fmla="*/ 738115 h 1224352"/>
                <a:gd name="connsiteX28" fmla="*/ 1662753 w 4592325"/>
                <a:gd name="connsiteY28" fmla="*/ 560694 h 1224352"/>
                <a:gd name="connsiteX29" fmla="*/ 1922060 w 4592325"/>
                <a:gd name="connsiteY29" fmla="*/ 260444 h 1224352"/>
                <a:gd name="connsiteX30" fmla="*/ 2113129 w 4592325"/>
                <a:gd name="connsiteY30" fmla="*/ 83023 h 1224352"/>
                <a:gd name="connsiteX31" fmla="*/ 2372436 w 4592325"/>
                <a:gd name="connsiteY31" fmla="*/ 83023 h 1224352"/>
                <a:gd name="connsiteX32" fmla="*/ 2686512 w 4592325"/>
                <a:gd name="connsiteY32" fmla="*/ 581160 h 1224352"/>
                <a:gd name="connsiteX33" fmla="*/ 2888679 w 4592325"/>
                <a:gd name="connsiteY33" fmla="*/ 798155 h 1224352"/>
                <a:gd name="connsiteX34" fmla="*/ 3002892 w 4592325"/>
                <a:gd name="connsiteY34" fmla="*/ 871056 h 1224352"/>
                <a:gd name="connsiteX35" fmla="*/ 3006482 w 4592325"/>
                <a:gd name="connsiteY35" fmla="*/ 939201 h 1224352"/>
                <a:gd name="connsiteX36" fmla="*/ 3281375 w 4592325"/>
                <a:gd name="connsiteY36" fmla="*/ 1131170 h 1224352"/>
                <a:gd name="connsiteX37" fmla="*/ 3606161 w 4592325"/>
                <a:gd name="connsiteY37" fmla="*/ 1167288 h 1224352"/>
                <a:gd name="connsiteX38" fmla="*/ 3683625 w 4592325"/>
                <a:gd name="connsiteY38" fmla="*/ 1081206 h 1224352"/>
                <a:gd name="connsiteX39" fmla="*/ 4052734 w 4592325"/>
                <a:gd name="connsiteY39" fmla="*/ 1168338 h 1224352"/>
                <a:gd name="connsiteX40" fmla="*/ 4356942 w 4592325"/>
                <a:gd name="connsiteY40" fmla="*/ 841049 h 1224352"/>
                <a:gd name="connsiteX41" fmla="*/ 4440377 w 4592325"/>
                <a:gd name="connsiteY41" fmla="*/ 658688 h 1224352"/>
                <a:gd name="connsiteX42" fmla="*/ 4578093 w 4592325"/>
                <a:gd name="connsiteY42" fmla="*/ 419101 h 1224352"/>
                <a:gd name="connsiteX43" fmla="*/ 4525768 w 4592325"/>
                <a:gd name="connsiteY43" fmla="*/ 364321 h 1224352"/>
                <a:gd name="connsiteX0" fmla="*/ 4236292 w 4592325"/>
                <a:gd name="connsiteY0" fmla="*/ 869363 h 1224352"/>
                <a:gd name="connsiteX1" fmla="*/ 3823817 w 4592325"/>
                <a:gd name="connsiteY1" fmla="*/ 1149580 h 1224352"/>
                <a:gd name="connsiteX2" fmla="*/ 3579737 w 4592325"/>
                <a:gd name="connsiteY2" fmla="*/ 1100334 h 1224352"/>
                <a:gd name="connsiteX3" fmla="*/ 3279066 w 4592325"/>
                <a:gd name="connsiteY3" fmla="*/ 1184512 h 1224352"/>
                <a:gd name="connsiteX4" fmla="*/ 2823180 w 4592325"/>
                <a:gd name="connsiteY4" fmla="*/ 861294 h 1224352"/>
                <a:gd name="connsiteX5" fmla="*/ 2428557 w 4592325"/>
                <a:gd name="connsiteY5" fmla="*/ 250347 h 1224352"/>
                <a:gd name="connsiteX6" fmla="*/ 2331493 w 4592325"/>
                <a:gd name="connsiteY6" fmla="*/ 151262 h 1224352"/>
                <a:gd name="connsiteX7" fmla="*/ 2181367 w 4592325"/>
                <a:gd name="connsiteY7" fmla="*/ 69375 h 1224352"/>
                <a:gd name="connsiteX8" fmla="*/ 1990299 w 4592325"/>
                <a:gd name="connsiteY8" fmla="*/ 123966 h 1224352"/>
                <a:gd name="connsiteX9" fmla="*/ 1785582 w 4592325"/>
                <a:gd name="connsiteY9" fmla="*/ 315035 h 1224352"/>
                <a:gd name="connsiteX10" fmla="*/ 1512627 w 4592325"/>
                <a:gd name="connsiteY10" fmla="*/ 615285 h 1224352"/>
                <a:gd name="connsiteX11" fmla="*/ 1335206 w 4592325"/>
                <a:gd name="connsiteY11" fmla="*/ 765411 h 1224352"/>
                <a:gd name="connsiteX12" fmla="*/ 1130490 w 4592325"/>
                <a:gd name="connsiteY12" fmla="*/ 738115 h 1224352"/>
                <a:gd name="connsiteX13" fmla="*/ 871182 w 4592325"/>
                <a:gd name="connsiteY13" fmla="*/ 478808 h 1224352"/>
                <a:gd name="connsiteX14" fmla="*/ 639170 w 4592325"/>
                <a:gd name="connsiteY14" fmla="*/ 246796 h 1224352"/>
                <a:gd name="connsiteX15" fmla="*/ 502693 w 4592325"/>
                <a:gd name="connsiteY15" fmla="*/ 246796 h 1224352"/>
                <a:gd name="connsiteX16" fmla="*/ 311624 w 4592325"/>
                <a:gd name="connsiteY16" fmla="*/ 396921 h 1224352"/>
                <a:gd name="connsiteX17" fmla="*/ 311624 w 4592325"/>
                <a:gd name="connsiteY17" fmla="*/ 396921 h 1224352"/>
                <a:gd name="connsiteX18" fmla="*/ 188794 w 4592325"/>
                <a:gd name="connsiteY18" fmla="*/ 587990 h 1224352"/>
                <a:gd name="connsiteX19" fmla="*/ 25021 w 4592325"/>
                <a:gd name="connsiteY19" fmla="*/ 710820 h 1224352"/>
                <a:gd name="connsiteX20" fmla="*/ 38669 w 4592325"/>
                <a:gd name="connsiteY20" fmla="*/ 628933 h 1224352"/>
                <a:gd name="connsiteX21" fmla="*/ 202442 w 4592325"/>
                <a:gd name="connsiteY21" fmla="*/ 437864 h 1224352"/>
                <a:gd name="connsiteX22" fmla="*/ 379863 w 4592325"/>
                <a:gd name="connsiteY22" fmla="*/ 260444 h 1224352"/>
                <a:gd name="connsiteX23" fmla="*/ 652818 w 4592325"/>
                <a:gd name="connsiteY23" fmla="*/ 205853 h 1224352"/>
                <a:gd name="connsiteX24" fmla="*/ 925773 w 4592325"/>
                <a:gd name="connsiteY24" fmla="*/ 410569 h 1224352"/>
                <a:gd name="connsiteX25" fmla="*/ 1171433 w 4592325"/>
                <a:gd name="connsiteY25" fmla="*/ 710820 h 1224352"/>
                <a:gd name="connsiteX26" fmla="*/ 1321558 w 4592325"/>
                <a:gd name="connsiteY26" fmla="*/ 779059 h 1224352"/>
                <a:gd name="connsiteX27" fmla="*/ 1458036 w 4592325"/>
                <a:gd name="connsiteY27" fmla="*/ 738115 h 1224352"/>
                <a:gd name="connsiteX28" fmla="*/ 1662753 w 4592325"/>
                <a:gd name="connsiteY28" fmla="*/ 560694 h 1224352"/>
                <a:gd name="connsiteX29" fmla="*/ 1922060 w 4592325"/>
                <a:gd name="connsiteY29" fmla="*/ 260444 h 1224352"/>
                <a:gd name="connsiteX30" fmla="*/ 2113129 w 4592325"/>
                <a:gd name="connsiteY30" fmla="*/ 83023 h 1224352"/>
                <a:gd name="connsiteX31" fmla="*/ 2372436 w 4592325"/>
                <a:gd name="connsiteY31" fmla="*/ 83023 h 1224352"/>
                <a:gd name="connsiteX32" fmla="*/ 2686512 w 4592325"/>
                <a:gd name="connsiteY32" fmla="*/ 581160 h 1224352"/>
                <a:gd name="connsiteX33" fmla="*/ 2888679 w 4592325"/>
                <a:gd name="connsiteY33" fmla="*/ 798155 h 1224352"/>
                <a:gd name="connsiteX34" fmla="*/ 3002892 w 4592325"/>
                <a:gd name="connsiteY34" fmla="*/ 871056 h 1224352"/>
                <a:gd name="connsiteX35" fmla="*/ 3281375 w 4592325"/>
                <a:gd name="connsiteY35" fmla="*/ 1131170 h 1224352"/>
                <a:gd name="connsiteX36" fmla="*/ 3606161 w 4592325"/>
                <a:gd name="connsiteY36" fmla="*/ 1167288 h 1224352"/>
                <a:gd name="connsiteX37" fmla="*/ 3683625 w 4592325"/>
                <a:gd name="connsiteY37" fmla="*/ 1081206 h 1224352"/>
                <a:gd name="connsiteX38" fmla="*/ 4052734 w 4592325"/>
                <a:gd name="connsiteY38" fmla="*/ 1168338 h 1224352"/>
                <a:gd name="connsiteX39" fmla="*/ 4356942 w 4592325"/>
                <a:gd name="connsiteY39" fmla="*/ 841049 h 1224352"/>
                <a:gd name="connsiteX40" fmla="*/ 4440377 w 4592325"/>
                <a:gd name="connsiteY40" fmla="*/ 658688 h 1224352"/>
                <a:gd name="connsiteX41" fmla="*/ 4578093 w 4592325"/>
                <a:gd name="connsiteY41" fmla="*/ 419101 h 1224352"/>
                <a:gd name="connsiteX42" fmla="*/ 4525768 w 4592325"/>
                <a:gd name="connsiteY42" fmla="*/ 364321 h 1224352"/>
                <a:gd name="connsiteX0" fmla="*/ 4236292 w 4592325"/>
                <a:gd name="connsiteY0" fmla="*/ 869363 h 1224352"/>
                <a:gd name="connsiteX1" fmla="*/ 3823817 w 4592325"/>
                <a:gd name="connsiteY1" fmla="*/ 1149580 h 1224352"/>
                <a:gd name="connsiteX2" fmla="*/ 3579737 w 4592325"/>
                <a:gd name="connsiteY2" fmla="*/ 1100334 h 1224352"/>
                <a:gd name="connsiteX3" fmla="*/ 3279066 w 4592325"/>
                <a:gd name="connsiteY3" fmla="*/ 1184512 h 1224352"/>
                <a:gd name="connsiteX4" fmla="*/ 2823180 w 4592325"/>
                <a:gd name="connsiteY4" fmla="*/ 861294 h 1224352"/>
                <a:gd name="connsiteX5" fmla="*/ 2428557 w 4592325"/>
                <a:gd name="connsiteY5" fmla="*/ 250347 h 1224352"/>
                <a:gd name="connsiteX6" fmla="*/ 2331493 w 4592325"/>
                <a:gd name="connsiteY6" fmla="*/ 151262 h 1224352"/>
                <a:gd name="connsiteX7" fmla="*/ 2181367 w 4592325"/>
                <a:gd name="connsiteY7" fmla="*/ 69375 h 1224352"/>
                <a:gd name="connsiteX8" fmla="*/ 1990299 w 4592325"/>
                <a:gd name="connsiteY8" fmla="*/ 123966 h 1224352"/>
                <a:gd name="connsiteX9" fmla="*/ 1785582 w 4592325"/>
                <a:gd name="connsiteY9" fmla="*/ 315035 h 1224352"/>
                <a:gd name="connsiteX10" fmla="*/ 1512627 w 4592325"/>
                <a:gd name="connsiteY10" fmla="*/ 615285 h 1224352"/>
                <a:gd name="connsiteX11" fmla="*/ 1335206 w 4592325"/>
                <a:gd name="connsiteY11" fmla="*/ 765411 h 1224352"/>
                <a:gd name="connsiteX12" fmla="*/ 1130490 w 4592325"/>
                <a:gd name="connsiteY12" fmla="*/ 738115 h 1224352"/>
                <a:gd name="connsiteX13" fmla="*/ 871182 w 4592325"/>
                <a:gd name="connsiteY13" fmla="*/ 478808 h 1224352"/>
                <a:gd name="connsiteX14" fmla="*/ 639170 w 4592325"/>
                <a:gd name="connsiteY14" fmla="*/ 246796 h 1224352"/>
                <a:gd name="connsiteX15" fmla="*/ 502693 w 4592325"/>
                <a:gd name="connsiteY15" fmla="*/ 246796 h 1224352"/>
                <a:gd name="connsiteX16" fmla="*/ 311624 w 4592325"/>
                <a:gd name="connsiteY16" fmla="*/ 396921 h 1224352"/>
                <a:gd name="connsiteX17" fmla="*/ 311624 w 4592325"/>
                <a:gd name="connsiteY17" fmla="*/ 396921 h 1224352"/>
                <a:gd name="connsiteX18" fmla="*/ 188794 w 4592325"/>
                <a:gd name="connsiteY18" fmla="*/ 587990 h 1224352"/>
                <a:gd name="connsiteX19" fmla="*/ 25021 w 4592325"/>
                <a:gd name="connsiteY19" fmla="*/ 710820 h 1224352"/>
                <a:gd name="connsiteX20" fmla="*/ 38669 w 4592325"/>
                <a:gd name="connsiteY20" fmla="*/ 628933 h 1224352"/>
                <a:gd name="connsiteX21" fmla="*/ 202442 w 4592325"/>
                <a:gd name="connsiteY21" fmla="*/ 437864 h 1224352"/>
                <a:gd name="connsiteX22" fmla="*/ 379863 w 4592325"/>
                <a:gd name="connsiteY22" fmla="*/ 260444 h 1224352"/>
                <a:gd name="connsiteX23" fmla="*/ 652818 w 4592325"/>
                <a:gd name="connsiteY23" fmla="*/ 205853 h 1224352"/>
                <a:gd name="connsiteX24" fmla="*/ 925773 w 4592325"/>
                <a:gd name="connsiteY24" fmla="*/ 410569 h 1224352"/>
                <a:gd name="connsiteX25" fmla="*/ 1171433 w 4592325"/>
                <a:gd name="connsiteY25" fmla="*/ 710820 h 1224352"/>
                <a:gd name="connsiteX26" fmla="*/ 1321558 w 4592325"/>
                <a:gd name="connsiteY26" fmla="*/ 779059 h 1224352"/>
                <a:gd name="connsiteX27" fmla="*/ 1458036 w 4592325"/>
                <a:gd name="connsiteY27" fmla="*/ 738115 h 1224352"/>
                <a:gd name="connsiteX28" fmla="*/ 1662753 w 4592325"/>
                <a:gd name="connsiteY28" fmla="*/ 560694 h 1224352"/>
                <a:gd name="connsiteX29" fmla="*/ 1922060 w 4592325"/>
                <a:gd name="connsiteY29" fmla="*/ 260444 h 1224352"/>
                <a:gd name="connsiteX30" fmla="*/ 2113129 w 4592325"/>
                <a:gd name="connsiteY30" fmla="*/ 83023 h 1224352"/>
                <a:gd name="connsiteX31" fmla="*/ 2372436 w 4592325"/>
                <a:gd name="connsiteY31" fmla="*/ 83023 h 1224352"/>
                <a:gd name="connsiteX32" fmla="*/ 2686512 w 4592325"/>
                <a:gd name="connsiteY32" fmla="*/ 581160 h 1224352"/>
                <a:gd name="connsiteX33" fmla="*/ 2888679 w 4592325"/>
                <a:gd name="connsiteY33" fmla="*/ 798155 h 1224352"/>
                <a:gd name="connsiteX34" fmla="*/ 2993570 w 4592325"/>
                <a:gd name="connsiteY34" fmla="*/ 953546 h 1224352"/>
                <a:gd name="connsiteX35" fmla="*/ 3281375 w 4592325"/>
                <a:gd name="connsiteY35" fmla="*/ 1131170 h 1224352"/>
                <a:gd name="connsiteX36" fmla="*/ 3606161 w 4592325"/>
                <a:gd name="connsiteY36" fmla="*/ 1167288 h 1224352"/>
                <a:gd name="connsiteX37" fmla="*/ 3683625 w 4592325"/>
                <a:gd name="connsiteY37" fmla="*/ 1081206 h 1224352"/>
                <a:gd name="connsiteX38" fmla="*/ 4052734 w 4592325"/>
                <a:gd name="connsiteY38" fmla="*/ 1168338 h 1224352"/>
                <a:gd name="connsiteX39" fmla="*/ 4356942 w 4592325"/>
                <a:gd name="connsiteY39" fmla="*/ 841049 h 1224352"/>
                <a:gd name="connsiteX40" fmla="*/ 4440377 w 4592325"/>
                <a:gd name="connsiteY40" fmla="*/ 658688 h 1224352"/>
                <a:gd name="connsiteX41" fmla="*/ 4578093 w 4592325"/>
                <a:gd name="connsiteY41" fmla="*/ 419101 h 1224352"/>
                <a:gd name="connsiteX42" fmla="*/ 4525768 w 4592325"/>
                <a:gd name="connsiteY42" fmla="*/ 364321 h 122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592325" h="1224352">
                  <a:moveTo>
                    <a:pt x="4236292" y="869363"/>
                  </a:moveTo>
                  <a:cubicBezTo>
                    <a:pt x="4282768" y="1063130"/>
                    <a:pt x="3933243" y="1111085"/>
                    <a:pt x="3823817" y="1149580"/>
                  </a:cubicBezTo>
                  <a:cubicBezTo>
                    <a:pt x="3714391" y="1188075"/>
                    <a:pt x="3670529" y="1094512"/>
                    <a:pt x="3579737" y="1100334"/>
                  </a:cubicBezTo>
                  <a:cubicBezTo>
                    <a:pt x="3488945" y="1106156"/>
                    <a:pt x="3405159" y="1224352"/>
                    <a:pt x="3279066" y="1184512"/>
                  </a:cubicBezTo>
                  <a:cubicBezTo>
                    <a:pt x="3152973" y="1144672"/>
                    <a:pt x="2964932" y="1016988"/>
                    <a:pt x="2823180" y="861294"/>
                  </a:cubicBezTo>
                  <a:cubicBezTo>
                    <a:pt x="2681429" y="705600"/>
                    <a:pt x="2510505" y="368686"/>
                    <a:pt x="2428557" y="250347"/>
                  </a:cubicBezTo>
                  <a:cubicBezTo>
                    <a:pt x="2346609" y="132008"/>
                    <a:pt x="2372691" y="181424"/>
                    <a:pt x="2331493" y="151262"/>
                  </a:cubicBezTo>
                  <a:cubicBezTo>
                    <a:pt x="2290295" y="121100"/>
                    <a:pt x="2238233" y="73924"/>
                    <a:pt x="2181367" y="69375"/>
                  </a:cubicBezTo>
                  <a:cubicBezTo>
                    <a:pt x="2124501" y="64826"/>
                    <a:pt x="2056263" y="83023"/>
                    <a:pt x="1990299" y="123966"/>
                  </a:cubicBezTo>
                  <a:cubicBezTo>
                    <a:pt x="1924335" y="164909"/>
                    <a:pt x="1865194" y="233149"/>
                    <a:pt x="1785582" y="315035"/>
                  </a:cubicBezTo>
                  <a:cubicBezTo>
                    <a:pt x="1705970" y="396922"/>
                    <a:pt x="1587690" y="540222"/>
                    <a:pt x="1512627" y="615285"/>
                  </a:cubicBezTo>
                  <a:cubicBezTo>
                    <a:pt x="1437564" y="690348"/>
                    <a:pt x="1398896" y="744939"/>
                    <a:pt x="1335206" y="765411"/>
                  </a:cubicBezTo>
                  <a:cubicBezTo>
                    <a:pt x="1271516" y="785883"/>
                    <a:pt x="1207827" y="785882"/>
                    <a:pt x="1130490" y="738115"/>
                  </a:cubicBezTo>
                  <a:cubicBezTo>
                    <a:pt x="1053153" y="690348"/>
                    <a:pt x="871182" y="478808"/>
                    <a:pt x="871182" y="478808"/>
                  </a:cubicBezTo>
                  <a:cubicBezTo>
                    <a:pt x="789295" y="396922"/>
                    <a:pt x="700585" y="285465"/>
                    <a:pt x="639170" y="246796"/>
                  </a:cubicBezTo>
                  <a:cubicBezTo>
                    <a:pt x="577755" y="208127"/>
                    <a:pt x="557284" y="221775"/>
                    <a:pt x="502693" y="246796"/>
                  </a:cubicBezTo>
                  <a:cubicBezTo>
                    <a:pt x="448102" y="271817"/>
                    <a:pt x="311624" y="396921"/>
                    <a:pt x="311624" y="396921"/>
                  </a:cubicBezTo>
                  <a:lnTo>
                    <a:pt x="311624" y="396921"/>
                  </a:lnTo>
                  <a:cubicBezTo>
                    <a:pt x="291152" y="428766"/>
                    <a:pt x="236561" y="535673"/>
                    <a:pt x="188794" y="587990"/>
                  </a:cubicBezTo>
                  <a:cubicBezTo>
                    <a:pt x="141027" y="640307"/>
                    <a:pt x="50042" y="703996"/>
                    <a:pt x="25021" y="710820"/>
                  </a:cubicBezTo>
                  <a:cubicBezTo>
                    <a:pt x="0" y="717644"/>
                    <a:pt x="9099" y="674426"/>
                    <a:pt x="38669" y="628933"/>
                  </a:cubicBezTo>
                  <a:cubicBezTo>
                    <a:pt x="68239" y="583440"/>
                    <a:pt x="145576" y="499279"/>
                    <a:pt x="202442" y="437864"/>
                  </a:cubicBezTo>
                  <a:cubicBezTo>
                    <a:pt x="259308" y="376449"/>
                    <a:pt x="304800" y="299112"/>
                    <a:pt x="379863" y="260444"/>
                  </a:cubicBezTo>
                  <a:cubicBezTo>
                    <a:pt x="454926" y="221776"/>
                    <a:pt x="561833" y="180832"/>
                    <a:pt x="652818" y="205853"/>
                  </a:cubicBezTo>
                  <a:cubicBezTo>
                    <a:pt x="743803" y="230874"/>
                    <a:pt x="839337" y="326408"/>
                    <a:pt x="925773" y="410569"/>
                  </a:cubicBezTo>
                  <a:cubicBezTo>
                    <a:pt x="1012209" y="494730"/>
                    <a:pt x="1105469" y="649405"/>
                    <a:pt x="1171433" y="710820"/>
                  </a:cubicBezTo>
                  <a:cubicBezTo>
                    <a:pt x="1237397" y="772235"/>
                    <a:pt x="1273791" y="774510"/>
                    <a:pt x="1321558" y="779059"/>
                  </a:cubicBezTo>
                  <a:cubicBezTo>
                    <a:pt x="1369325" y="783608"/>
                    <a:pt x="1401170" y="774509"/>
                    <a:pt x="1458036" y="738115"/>
                  </a:cubicBezTo>
                  <a:cubicBezTo>
                    <a:pt x="1514902" y="701721"/>
                    <a:pt x="1585416" y="640306"/>
                    <a:pt x="1662753" y="560694"/>
                  </a:cubicBezTo>
                  <a:cubicBezTo>
                    <a:pt x="1740090" y="481082"/>
                    <a:pt x="1846997" y="340056"/>
                    <a:pt x="1922060" y="260444"/>
                  </a:cubicBezTo>
                  <a:cubicBezTo>
                    <a:pt x="1997123" y="180832"/>
                    <a:pt x="2038066" y="112593"/>
                    <a:pt x="2113129" y="83023"/>
                  </a:cubicBezTo>
                  <a:cubicBezTo>
                    <a:pt x="2188192" y="53453"/>
                    <a:pt x="2276872" y="0"/>
                    <a:pt x="2372436" y="83023"/>
                  </a:cubicBezTo>
                  <a:cubicBezTo>
                    <a:pt x="2468000" y="166046"/>
                    <a:pt x="2600472" y="461971"/>
                    <a:pt x="2686512" y="581160"/>
                  </a:cubicBezTo>
                  <a:cubicBezTo>
                    <a:pt x="2772552" y="700349"/>
                    <a:pt x="2837503" y="736091"/>
                    <a:pt x="2888679" y="798155"/>
                  </a:cubicBezTo>
                  <a:cubicBezTo>
                    <a:pt x="2939855" y="860219"/>
                    <a:pt x="2928121" y="898043"/>
                    <a:pt x="2993570" y="953546"/>
                  </a:cubicBezTo>
                  <a:cubicBezTo>
                    <a:pt x="3059019" y="1009049"/>
                    <a:pt x="3179277" y="1095546"/>
                    <a:pt x="3281375" y="1131170"/>
                  </a:cubicBezTo>
                  <a:cubicBezTo>
                    <a:pt x="3383473" y="1166794"/>
                    <a:pt x="3539119" y="1175615"/>
                    <a:pt x="3606161" y="1167288"/>
                  </a:cubicBezTo>
                  <a:cubicBezTo>
                    <a:pt x="3673203" y="1158961"/>
                    <a:pt x="3609196" y="1081031"/>
                    <a:pt x="3683625" y="1081206"/>
                  </a:cubicBezTo>
                  <a:cubicBezTo>
                    <a:pt x="3758054" y="1081381"/>
                    <a:pt x="3940515" y="1208364"/>
                    <a:pt x="4052734" y="1168338"/>
                  </a:cubicBezTo>
                  <a:cubicBezTo>
                    <a:pt x="4164953" y="1128312"/>
                    <a:pt x="4292335" y="925991"/>
                    <a:pt x="4356942" y="841049"/>
                  </a:cubicBezTo>
                  <a:cubicBezTo>
                    <a:pt x="4421549" y="756107"/>
                    <a:pt x="4403519" y="729013"/>
                    <a:pt x="4440377" y="658688"/>
                  </a:cubicBezTo>
                  <a:cubicBezTo>
                    <a:pt x="4477236" y="588363"/>
                    <a:pt x="4563861" y="468162"/>
                    <a:pt x="4578093" y="419101"/>
                  </a:cubicBezTo>
                  <a:cubicBezTo>
                    <a:pt x="4592325" y="370040"/>
                    <a:pt x="4478539" y="392342"/>
                    <a:pt x="4525768" y="364321"/>
                  </a:cubicBez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45"/>
          <p:cNvGrpSpPr/>
          <p:nvPr/>
        </p:nvGrpSpPr>
        <p:grpSpPr>
          <a:xfrm>
            <a:off x="6278972" y="2034747"/>
            <a:ext cx="1341019" cy="1192944"/>
            <a:chOff x="5855892" y="3877195"/>
            <a:chExt cx="1341019" cy="1192944"/>
          </a:xfrm>
        </p:grpSpPr>
        <p:sp>
          <p:nvSpPr>
            <p:cNvPr id="40" name="Ромб 39"/>
            <p:cNvSpPr/>
            <p:nvPr/>
          </p:nvSpPr>
          <p:spPr>
            <a:xfrm>
              <a:off x="5929941" y="4360455"/>
              <a:ext cx="736979" cy="709684"/>
            </a:xfrm>
            <a:prstGeom prst="diamond">
              <a:avLst/>
            </a:prstGeom>
            <a:solidFill>
              <a:srgbClr val="66FF33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Т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grpSp>
          <p:nvGrpSpPr>
            <p:cNvPr id="31" name="Группа 40"/>
            <p:cNvGrpSpPr/>
            <p:nvPr/>
          </p:nvGrpSpPr>
          <p:grpSpPr>
            <a:xfrm rot="257424">
              <a:off x="5855892" y="3877195"/>
              <a:ext cx="1341019" cy="894890"/>
              <a:chOff x="3967961" y="2385043"/>
              <a:chExt cx="1341019" cy="894890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4763069" y="2702257"/>
                <a:ext cx="409432" cy="163774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t"/>
              <a:lstStyle/>
              <a:p>
                <a:pPr algn="ctr"/>
                <a:endParaRPr lang="ru-RU" sz="1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" name="Пирог 42"/>
              <p:cNvSpPr/>
              <p:nvPr/>
            </p:nvSpPr>
            <p:spPr>
              <a:xfrm rot="7825205">
                <a:off x="3950730" y="2402274"/>
                <a:ext cx="894890" cy="860427"/>
              </a:xfrm>
              <a:prstGeom prst="pie">
                <a:avLst/>
              </a:prstGeom>
              <a:solidFill>
                <a:srgbClr val="FF9999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t"/>
              <a:lstStyle/>
              <a:p>
                <a:pPr algn="ctr"/>
                <a:r>
                  <a:rPr lang="ru-RU" sz="1800" b="1" dirty="0" smtClean="0">
                    <a:solidFill>
                      <a:schemeClr val="bg1">
                        <a:lumMod val="75000"/>
                      </a:schemeClr>
                    </a:solidFill>
                  </a:rPr>
                  <a:t>РБ</a:t>
                </a:r>
                <a:endParaRPr lang="ru-RU" sz="1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5104264" y="2511188"/>
                <a:ext cx="204716" cy="532263"/>
              </a:xfrm>
              <a:prstGeom prst="ellipse">
                <a:avLst/>
              </a:prstGeom>
              <a:solidFill>
                <a:srgbClr val="FF9999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t"/>
              <a:lstStyle/>
              <a:p>
                <a:pPr algn="ctr"/>
                <a:endParaRPr lang="ru-RU" sz="1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47" name="Двойная стрелка влево/вправо 46"/>
          <p:cNvSpPr/>
          <p:nvPr/>
        </p:nvSpPr>
        <p:spPr>
          <a:xfrm rot="20451863">
            <a:off x="5703668" y="2752331"/>
            <a:ext cx="572340" cy="145622"/>
          </a:xfrm>
          <a:prstGeom prst="left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 rot="5018252">
            <a:off x="6671481" y="4255824"/>
            <a:ext cx="1139588" cy="816591"/>
          </a:xfrm>
          <a:custGeom>
            <a:avLst/>
            <a:gdLst>
              <a:gd name="connsiteX0" fmla="*/ 2275 w 1139588"/>
              <a:gd name="connsiteY0" fmla="*/ 793845 h 816591"/>
              <a:gd name="connsiteX1" fmla="*/ 193344 w 1139588"/>
              <a:gd name="connsiteY1" fmla="*/ 616424 h 816591"/>
              <a:gd name="connsiteX2" fmla="*/ 329821 w 1139588"/>
              <a:gd name="connsiteY2" fmla="*/ 329821 h 816591"/>
              <a:gd name="connsiteX3" fmla="*/ 439004 w 1139588"/>
              <a:gd name="connsiteY3" fmla="*/ 70514 h 816591"/>
              <a:gd name="connsiteX4" fmla="*/ 575481 w 1139588"/>
              <a:gd name="connsiteY4" fmla="*/ 2275 h 816591"/>
              <a:gd name="connsiteX5" fmla="*/ 793845 w 1139588"/>
              <a:gd name="connsiteY5" fmla="*/ 56866 h 816591"/>
              <a:gd name="connsiteX6" fmla="*/ 1039505 w 1139588"/>
              <a:gd name="connsiteY6" fmla="*/ 125105 h 816591"/>
              <a:gd name="connsiteX7" fmla="*/ 1135039 w 1139588"/>
              <a:gd name="connsiteY7" fmla="*/ 138752 h 816591"/>
              <a:gd name="connsiteX8" fmla="*/ 1066801 w 1139588"/>
              <a:gd name="connsiteY8" fmla="*/ 179696 h 816591"/>
              <a:gd name="connsiteX9" fmla="*/ 725607 w 1139588"/>
              <a:gd name="connsiteY9" fmla="*/ 111457 h 816591"/>
              <a:gd name="connsiteX10" fmla="*/ 589129 w 1139588"/>
              <a:gd name="connsiteY10" fmla="*/ 29570 h 816591"/>
              <a:gd name="connsiteX11" fmla="*/ 507242 w 1139588"/>
              <a:gd name="connsiteY11" fmla="*/ 111457 h 816591"/>
              <a:gd name="connsiteX12" fmla="*/ 425356 w 1139588"/>
              <a:gd name="connsiteY12" fmla="*/ 357117 h 816591"/>
              <a:gd name="connsiteX13" fmla="*/ 370765 w 1139588"/>
              <a:gd name="connsiteY13" fmla="*/ 548185 h 816591"/>
              <a:gd name="connsiteX14" fmla="*/ 179696 w 1139588"/>
              <a:gd name="connsiteY14" fmla="*/ 752902 h 816591"/>
              <a:gd name="connsiteX15" fmla="*/ 2275 w 1139588"/>
              <a:gd name="connsiteY15" fmla="*/ 793845 h 81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9588" h="816591">
                <a:moveTo>
                  <a:pt x="2275" y="793845"/>
                </a:moveTo>
                <a:cubicBezTo>
                  <a:pt x="4550" y="771099"/>
                  <a:pt x="138753" y="693761"/>
                  <a:pt x="193344" y="616424"/>
                </a:cubicBezTo>
                <a:cubicBezTo>
                  <a:pt x="247935" y="539087"/>
                  <a:pt x="288878" y="420806"/>
                  <a:pt x="329821" y="329821"/>
                </a:cubicBezTo>
                <a:cubicBezTo>
                  <a:pt x="370764" y="238836"/>
                  <a:pt x="398061" y="125105"/>
                  <a:pt x="439004" y="70514"/>
                </a:cubicBezTo>
                <a:cubicBezTo>
                  <a:pt x="479947" y="15923"/>
                  <a:pt x="516341" y="4550"/>
                  <a:pt x="575481" y="2275"/>
                </a:cubicBezTo>
                <a:cubicBezTo>
                  <a:pt x="634621" y="0"/>
                  <a:pt x="716508" y="36394"/>
                  <a:pt x="793845" y="56866"/>
                </a:cubicBezTo>
                <a:cubicBezTo>
                  <a:pt x="871182" y="77338"/>
                  <a:pt x="982639" y="111457"/>
                  <a:pt x="1039505" y="125105"/>
                </a:cubicBezTo>
                <a:cubicBezTo>
                  <a:pt x="1096371" y="138753"/>
                  <a:pt x="1130490" y="129654"/>
                  <a:pt x="1135039" y="138752"/>
                </a:cubicBezTo>
                <a:cubicBezTo>
                  <a:pt x="1139588" y="147851"/>
                  <a:pt x="1135040" y="184245"/>
                  <a:pt x="1066801" y="179696"/>
                </a:cubicBezTo>
                <a:cubicBezTo>
                  <a:pt x="998562" y="175147"/>
                  <a:pt x="805219" y="136478"/>
                  <a:pt x="725607" y="111457"/>
                </a:cubicBezTo>
                <a:cubicBezTo>
                  <a:pt x="645995" y="86436"/>
                  <a:pt x="625523" y="29570"/>
                  <a:pt x="589129" y="29570"/>
                </a:cubicBezTo>
                <a:cubicBezTo>
                  <a:pt x="552735" y="29570"/>
                  <a:pt x="534537" y="56866"/>
                  <a:pt x="507242" y="111457"/>
                </a:cubicBezTo>
                <a:cubicBezTo>
                  <a:pt x="479947" y="166048"/>
                  <a:pt x="448102" y="284329"/>
                  <a:pt x="425356" y="357117"/>
                </a:cubicBezTo>
                <a:cubicBezTo>
                  <a:pt x="402610" y="429905"/>
                  <a:pt x="411708" y="482221"/>
                  <a:pt x="370765" y="548185"/>
                </a:cubicBezTo>
                <a:cubicBezTo>
                  <a:pt x="329822" y="614149"/>
                  <a:pt x="238836" y="711959"/>
                  <a:pt x="179696" y="752902"/>
                </a:cubicBezTo>
                <a:cubicBezTo>
                  <a:pt x="120556" y="793845"/>
                  <a:pt x="0" y="816591"/>
                  <a:pt x="2275" y="793845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991365" y="4435522"/>
            <a:ext cx="1419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мРНК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" name="Стрелка вниз 50"/>
          <p:cNvSpPr/>
          <p:nvPr/>
        </p:nvSpPr>
        <p:spPr>
          <a:xfrm>
            <a:off x="6496334" y="5022376"/>
            <a:ext cx="245660" cy="518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5622877" y="5486400"/>
            <a:ext cx="1965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Синтез белка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3" name="Стрелка влево 52"/>
          <p:cNvSpPr/>
          <p:nvPr/>
        </p:nvSpPr>
        <p:spPr>
          <a:xfrm>
            <a:off x="5254388" y="5909481"/>
            <a:ext cx="573206" cy="2183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3357350" y="5069975"/>
            <a:ext cx="2347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Изменение функции клетки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4" grpId="0" animBg="1"/>
      <p:bldP spid="27" grpId="0" animBg="1"/>
      <p:bldP spid="28" grpId="0" animBg="1"/>
      <p:bldP spid="47" grpId="0" animBg="1"/>
      <p:bldP spid="48" grpId="0" animBg="1"/>
      <p:bldP spid="50" grpId="0"/>
      <p:bldP spid="51" grpId="0" animBg="1"/>
      <p:bldP spid="52" grpId="0"/>
      <p:bldP spid="53" grpId="0" animBg="1"/>
      <p:bldP spid="5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5916613" y="274638"/>
            <a:ext cx="3227387" cy="6394450"/>
          </a:xfrm>
          <a:solidFill>
            <a:srgbClr val="FF0066"/>
          </a:solidFill>
        </p:spPr>
        <p:txBody>
          <a:bodyPr/>
          <a:lstStyle/>
          <a:p>
            <a:pPr algn="l"/>
            <a:r>
              <a:rPr lang="ru-RU" sz="2800"/>
              <a:t>процесс сперматогенеза делится на три стадии:</a:t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r>
              <a:rPr lang="ru-RU" sz="2800" i="1"/>
              <a:t>1) митотическое деление сперматогониев,</a:t>
            </a:r>
            <a:br>
              <a:rPr lang="ru-RU" sz="2800" i="1"/>
            </a:br>
            <a:r>
              <a:rPr lang="ru-RU" sz="2800"/>
              <a:t/>
            </a:r>
            <a:br>
              <a:rPr lang="ru-RU" sz="2800"/>
            </a:br>
            <a:r>
              <a:rPr lang="ru-RU" sz="2800" i="1"/>
              <a:t>2) мейоз,</a:t>
            </a:r>
            <a:br>
              <a:rPr lang="ru-RU" sz="2800" i="1"/>
            </a:br>
            <a:r>
              <a:rPr lang="ru-RU" sz="2800" i="1"/>
              <a:t/>
            </a:r>
            <a:br>
              <a:rPr lang="ru-RU" sz="2800" i="1"/>
            </a:br>
            <a:r>
              <a:rPr lang="ru-RU" sz="2800" i="1"/>
              <a:t>3) созревание сперматид и превращение их в сперматозоиды.</a:t>
            </a:r>
          </a:p>
        </p:txBody>
      </p:sp>
      <p:pic>
        <p:nvPicPr>
          <p:cNvPr id="94216" name="Picture 8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l="7751" t="3531" r="1530" b="3813"/>
          <a:stretch>
            <a:fillRect/>
          </a:stretch>
        </p:blipFill>
        <p:spPr>
          <a:xfrm>
            <a:off x="42863" y="280988"/>
            <a:ext cx="5834062" cy="59959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4905375" y="114300"/>
            <a:ext cx="3822700" cy="6586538"/>
          </a:xfrm>
          <a:solidFill>
            <a:srgbClr val="FF0066"/>
          </a:solidFill>
        </p:spPr>
        <p:txBody>
          <a:bodyPr/>
          <a:lstStyle/>
          <a:p>
            <a:pPr algn="l"/>
            <a:r>
              <a:rPr lang="ru-RU" sz="3200"/>
              <a:t>В канальцах эпидидимиса происходит окончательное созревание сперматоцитов</a:t>
            </a:r>
            <a:r>
              <a:rPr lang="ru-RU" sz="4000"/>
              <a:t> </a:t>
            </a:r>
            <a:r>
              <a:rPr lang="ru-RU" sz="3200"/>
              <a:t>необходимо для приобретения гаметами подвижности и способности оплодотворять яйцеклетку.</a:t>
            </a:r>
          </a:p>
        </p:txBody>
      </p:sp>
      <p:pic>
        <p:nvPicPr>
          <p:cNvPr id="95238" name="Picture 6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8913" y="1211263"/>
            <a:ext cx="4497387" cy="45259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71" name="Picture 67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894638" y="3732213"/>
            <a:ext cx="1220787" cy="2919412"/>
          </a:xfrm>
          <a:noFill/>
          <a:ln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3005138" cy="1530350"/>
          </a:xfrm>
        </p:spPr>
        <p:txBody>
          <a:bodyPr/>
          <a:lstStyle/>
          <a:p>
            <a:r>
              <a:rPr lang="ru-RU" sz="3600">
                <a:solidFill>
                  <a:srgbClr val="FF9999"/>
                </a:solidFill>
              </a:rPr>
              <a:t>Эндокринная функция яичек</a:t>
            </a:r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auto">
          <a:xfrm>
            <a:off x="42863" y="3536950"/>
            <a:ext cx="2859087" cy="3206750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4084638" y="3511550"/>
            <a:ext cx="3757612" cy="32178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676650" y="2451100"/>
            <a:ext cx="392113" cy="4292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2903538" y="746125"/>
            <a:ext cx="757237" cy="5997575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 rot="10800000">
            <a:off x="1339850" y="2965450"/>
            <a:ext cx="936625" cy="61436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13" name="AutoShape 9"/>
          <p:cNvSpPr>
            <a:spLocks noChangeArrowheads="1"/>
          </p:cNvSpPr>
          <p:nvPr/>
        </p:nvSpPr>
        <p:spPr bwMode="auto">
          <a:xfrm rot="10800000">
            <a:off x="4687888" y="2822575"/>
            <a:ext cx="914400" cy="706438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2716" name="Group 12"/>
          <p:cNvGrpSpPr>
            <a:grpSpLocks/>
          </p:cNvGrpSpPr>
          <p:nvPr/>
        </p:nvGrpSpPr>
        <p:grpSpPr bwMode="auto">
          <a:xfrm>
            <a:off x="3959225" y="379413"/>
            <a:ext cx="739775" cy="565150"/>
            <a:chOff x="65" y="2158"/>
            <a:chExt cx="457" cy="401"/>
          </a:xfrm>
        </p:grpSpPr>
        <p:sp>
          <p:nvSpPr>
            <p:cNvPr id="72714" name="Oval 10"/>
            <p:cNvSpPr>
              <a:spLocks noChangeArrowheads="1"/>
            </p:cNvSpPr>
            <p:nvPr/>
          </p:nvSpPr>
          <p:spPr bwMode="auto">
            <a:xfrm>
              <a:off x="65" y="2158"/>
              <a:ext cx="457" cy="40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15" name="Text Box 11"/>
            <p:cNvSpPr txBox="1">
              <a:spLocks noChangeArrowheads="1"/>
            </p:cNvSpPr>
            <p:nvPr/>
          </p:nvSpPr>
          <p:spPr bwMode="auto">
            <a:xfrm>
              <a:off x="137" y="2258"/>
              <a:ext cx="30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800" b="1">
                  <a:solidFill>
                    <a:srgbClr val="FF0066"/>
                  </a:solidFill>
                </a:rPr>
                <a:t>ЛГ</a:t>
              </a:r>
            </a:p>
          </p:txBody>
        </p:sp>
      </p:grpSp>
      <p:grpSp>
        <p:nvGrpSpPr>
          <p:cNvPr id="72720" name="Group 16"/>
          <p:cNvGrpSpPr>
            <a:grpSpLocks/>
          </p:cNvGrpSpPr>
          <p:nvPr/>
        </p:nvGrpSpPr>
        <p:grpSpPr bwMode="auto">
          <a:xfrm>
            <a:off x="4181475" y="989013"/>
            <a:ext cx="728663" cy="636587"/>
            <a:chOff x="5310" y="2065"/>
            <a:chExt cx="459" cy="401"/>
          </a:xfrm>
        </p:grpSpPr>
        <p:sp>
          <p:nvSpPr>
            <p:cNvPr id="72718" name="Oval 14"/>
            <p:cNvSpPr>
              <a:spLocks noChangeArrowheads="1"/>
            </p:cNvSpPr>
            <p:nvPr/>
          </p:nvSpPr>
          <p:spPr bwMode="auto">
            <a:xfrm>
              <a:off x="5312" y="2065"/>
              <a:ext cx="457" cy="401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19" name="Text Box 15"/>
            <p:cNvSpPr txBox="1">
              <a:spLocks noChangeArrowheads="1"/>
            </p:cNvSpPr>
            <p:nvPr/>
          </p:nvSpPr>
          <p:spPr bwMode="auto">
            <a:xfrm>
              <a:off x="5310" y="2165"/>
              <a:ext cx="4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800" b="1">
                  <a:solidFill>
                    <a:srgbClr val="0000FF"/>
                  </a:solidFill>
                </a:rPr>
                <a:t>ФСГ</a:t>
              </a:r>
            </a:p>
          </p:txBody>
        </p:sp>
      </p:grp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1352550" y="3578225"/>
            <a:ext cx="94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6600FF"/>
                </a:solidFill>
              </a:rPr>
              <a:t>цАМФ</a:t>
            </a:r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>
            <a:off x="1725613" y="3908425"/>
            <a:ext cx="12700" cy="23495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803275" y="4021138"/>
            <a:ext cx="2235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6600FF"/>
                </a:solidFill>
              </a:rPr>
              <a:t>Протеинкиназа А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 rot="16200000">
            <a:off x="-510381" y="5279232"/>
            <a:ext cx="200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66"/>
                </a:solidFill>
              </a:rPr>
              <a:t>холестерол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3214688" y="5106988"/>
            <a:ext cx="376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8000"/>
                </a:solidFill>
              </a:rPr>
              <a:t>Т</a:t>
            </a: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 flipH="1">
            <a:off x="1196975" y="4360863"/>
            <a:ext cx="506413" cy="987425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27" name="Line 23"/>
          <p:cNvSpPr>
            <a:spLocks noChangeShapeType="1"/>
          </p:cNvSpPr>
          <p:nvPr/>
        </p:nvSpPr>
        <p:spPr bwMode="auto">
          <a:xfrm flipV="1">
            <a:off x="758825" y="5489575"/>
            <a:ext cx="1038225" cy="142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 rot="16200000">
            <a:off x="1170781" y="4953794"/>
            <a:ext cx="21621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</a:rPr>
              <a:t>Тестостерон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</a:rPr>
              <a:t>(Т)</a:t>
            </a:r>
          </a:p>
        </p:txBody>
      </p:sp>
      <p:sp>
        <p:nvSpPr>
          <p:cNvPr id="72729" name="Line 25"/>
          <p:cNvSpPr>
            <a:spLocks noChangeShapeType="1"/>
          </p:cNvSpPr>
          <p:nvPr/>
        </p:nvSpPr>
        <p:spPr bwMode="auto">
          <a:xfrm flipV="1">
            <a:off x="2692400" y="5337175"/>
            <a:ext cx="554038" cy="222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30" name="Line 26"/>
          <p:cNvSpPr>
            <a:spLocks noChangeShapeType="1"/>
          </p:cNvSpPr>
          <p:nvPr/>
        </p:nvSpPr>
        <p:spPr bwMode="auto">
          <a:xfrm>
            <a:off x="2708275" y="5449888"/>
            <a:ext cx="1568450" cy="8905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5359400" y="6202363"/>
            <a:ext cx="376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8000"/>
                </a:solidFill>
              </a:rPr>
              <a:t>Т</a:t>
            </a: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4303713" y="6103938"/>
            <a:ext cx="376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8000"/>
                </a:solidFill>
              </a:rPr>
              <a:t>Т</a:t>
            </a:r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4495800" y="3476625"/>
            <a:ext cx="94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6600FF"/>
                </a:solidFill>
              </a:rPr>
              <a:t>цАМФ</a:t>
            </a:r>
          </a:p>
        </p:txBody>
      </p:sp>
      <p:sp>
        <p:nvSpPr>
          <p:cNvPr id="72734" name="Line 30"/>
          <p:cNvSpPr>
            <a:spLocks noChangeShapeType="1"/>
          </p:cNvSpPr>
          <p:nvPr/>
        </p:nvSpPr>
        <p:spPr bwMode="auto">
          <a:xfrm rot="11009679" flipH="1" flipV="1">
            <a:off x="5075238" y="3808413"/>
            <a:ext cx="303212" cy="1746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4765675" y="3932238"/>
            <a:ext cx="2235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6600FF"/>
                </a:solidFill>
              </a:rPr>
              <a:t>Протеинкиназа А</a:t>
            </a:r>
          </a:p>
        </p:txBody>
      </p:sp>
      <p:sp>
        <p:nvSpPr>
          <p:cNvPr id="72736" name="Line 32"/>
          <p:cNvSpPr>
            <a:spLocks noChangeShapeType="1"/>
          </p:cNvSpPr>
          <p:nvPr/>
        </p:nvSpPr>
        <p:spPr bwMode="auto">
          <a:xfrm rot="11025839" flipH="1" flipV="1">
            <a:off x="5938838" y="4311650"/>
            <a:ext cx="820737" cy="65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2739" name="Group 35"/>
          <p:cNvGrpSpPr>
            <a:grpSpLocks/>
          </p:cNvGrpSpPr>
          <p:nvPr/>
        </p:nvGrpSpPr>
        <p:grpSpPr bwMode="auto">
          <a:xfrm>
            <a:off x="6742113" y="4089400"/>
            <a:ext cx="1082675" cy="639763"/>
            <a:chOff x="3493" y="1435"/>
            <a:chExt cx="682" cy="988"/>
          </a:xfrm>
        </p:grpSpPr>
        <p:sp>
          <p:nvSpPr>
            <p:cNvPr id="72737" name="Oval 33"/>
            <p:cNvSpPr>
              <a:spLocks noChangeArrowheads="1"/>
            </p:cNvSpPr>
            <p:nvPr/>
          </p:nvSpPr>
          <p:spPr bwMode="auto">
            <a:xfrm>
              <a:off x="3493" y="1435"/>
              <a:ext cx="667" cy="988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38" name="Text Box 34"/>
            <p:cNvSpPr txBox="1">
              <a:spLocks noChangeArrowheads="1"/>
            </p:cNvSpPr>
            <p:nvPr/>
          </p:nvSpPr>
          <p:spPr bwMode="auto">
            <a:xfrm>
              <a:off x="3581" y="1810"/>
              <a:ext cx="594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6600FF"/>
                  </a:solidFill>
                </a:rPr>
                <a:t>ЯДРО</a:t>
              </a:r>
            </a:p>
          </p:txBody>
        </p:sp>
      </p:grpSp>
      <p:sp>
        <p:nvSpPr>
          <p:cNvPr id="72740" name="Line 36"/>
          <p:cNvSpPr>
            <a:spLocks noChangeShapeType="1"/>
          </p:cNvSpPr>
          <p:nvPr/>
        </p:nvSpPr>
        <p:spPr bwMode="auto">
          <a:xfrm rot="11025839" flipV="1">
            <a:off x="6569075" y="4751388"/>
            <a:ext cx="566738" cy="21907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41" name="Text Box 37"/>
          <p:cNvSpPr txBox="1">
            <a:spLocks noChangeArrowheads="1"/>
          </p:cNvSpPr>
          <p:nvPr/>
        </p:nvSpPr>
        <p:spPr bwMode="auto">
          <a:xfrm>
            <a:off x="4810125" y="478155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8000"/>
                </a:solidFill>
              </a:rPr>
              <a:t>Синтез белка</a:t>
            </a:r>
          </a:p>
        </p:txBody>
      </p:sp>
      <p:sp>
        <p:nvSpPr>
          <p:cNvPr id="72742" name="Line 38"/>
          <p:cNvSpPr>
            <a:spLocks noChangeShapeType="1"/>
          </p:cNvSpPr>
          <p:nvPr/>
        </p:nvSpPr>
        <p:spPr bwMode="auto">
          <a:xfrm rot="11025839">
            <a:off x="4668838" y="4538663"/>
            <a:ext cx="427037" cy="23177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43" name="Line 39"/>
          <p:cNvSpPr>
            <a:spLocks noChangeShapeType="1"/>
          </p:cNvSpPr>
          <p:nvPr/>
        </p:nvSpPr>
        <p:spPr bwMode="auto">
          <a:xfrm rot="11025839" flipH="1" flipV="1">
            <a:off x="5275263" y="5218113"/>
            <a:ext cx="92075" cy="741362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44" name="Line 40"/>
          <p:cNvSpPr>
            <a:spLocks noChangeShapeType="1"/>
          </p:cNvSpPr>
          <p:nvPr/>
        </p:nvSpPr>
        <p:spPr bwMode="auto">
          <a:xfrm rot="11025839" flipH="1" flipV="1">
            <a:off x="5935663" y="5280025"/>
            <a:ext cx="163512" cy="9890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45" name="Line 41"/>
          <p:cNvSpPr>
            <a:spLocks noChangeShapeType="1"/>
          </p:cNvSpPr>
          <p:nvPr/>
        </p:nvSpPr>
        <p:spPr bwMode="auto">
          <a:xfrm rot="11025839" flipH="1" flipV="1">
            <a:off x="6294438" y="5189538"/>
            <a:ext cx="436562" cy="627062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 rot="16200000">
            <a:off x="3648869" y="4387057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660066"/>
                </a:solidFill>
              </a:rPr>
              <a:t>ингибин</a:t>
            </a:r>
          </a:p>
        </p:txBody>
      </p:sp>
      <p:sp>
        <p:nvSpPr>
          <p:cNvPr id="72747" name="Line 43"/>
          <p:cNvSpPr>
            <a:spLocks noChangeShapeType="1"/>
          </p:cNvSpPr>
          <p:nvPr/>
        </p:nvSpPr>
        <p:spPr bwMode="auto">
          <a:xfrm flipH="1">
            <a:off x="3644900" y="4292600"/>
            <a:ext cx="754063" cy="15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48" name="Line 44"/>
          <p:cNvSpPr>
            <a:spLocks noChangeShapeType="1"/>
          </p:cNvSpPr>
          <p:nvPr/>
        </p:nvSpPr>
        <p:spPr bwMode="auto">
          <a:xfrm flipH="1" flipV="1">
            <a:off x="4384675" y="5559425"/>
            <a:ext cx="114300" cy="5492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49" name="Text Box 45"/>
          <p:cNvSpPr txBox="1">
            <a:spLocks noChangeArrowheads="1"/>
          </p:cNvSpPr>
          <p:nvPr/>
        </p:nvSpPr>
        <p:spPr bwMode="auto">
          <a:xfrm>
            <a:off x="2849563" y="4084638"/>
            <a:ext cx="842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</a:rPr>
              <a:t>и</a:t>
            </a:r>
          </a:p>
        </p:txBody>
      </p:sp>
      <p:sp>
        <p:nvSpPr>
          <p:cNvPr id="72750" name="Text Box 46"/>
          <p:cNvSpPr txBox="1">
            <a:spLocks noChangeArrowheads="1"/>
          </p:cNvSpPr>
          <p:nvPr/>
        </p:nvSpPr>
        <p:spPr bwMode="auto">
          <a:xfrm>
            <a:off x="4587875" y="5849938"/>
            <a:ext cx="1423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FF6600"/>
                </a:solidFill>
              </a:rPr>
              <a:t>ароматаза</a:t>
            </a:r>
          </a:p>
        </p:txBody>
      </p:sp>
      <p:sp>
        <p:nvSpPr>
          <p:cNvPr id="72751" name="Text Box 47"/>
          <p:cNvSpPr txBox="1">
            <a:spLocks noChangeArrowheads="1"/>
          </p:cNvSpPr>
          <p:nvPr/>
        </p:nvSpPr>
        <p:spPr bwMode="auto">
          <a:xfrm>
            <a:off x="4119563" y="5135563"/>
            <a:ext cx="477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6600"/>
                </a:solidFill>
              </a:rPr>
              <a:t>Э</a:t>
            </a:r>
          </a:p>
        </p:txBody>
      </p:sp>
      <p:sp>
        <p:nvSpPr>
          <p:cNvPr id="72752" name="Text Box 48"/>
          <p:cNvSpPr txBox="1">
            <a:spLocks noChangeArrowheads="1"/>
          </p:cNvSpPr>
          <p:nvPr/>
        </p:nvSpPr>
        <p:spPr bwMode="auto">
          <a:xfrm>
            <a:off x="5619750" y="6224588"/>
            <a:ext cx="97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6600"/>
                </a:solidFill>
              </a:rPr>
              <a:t>-АСБ</a:t>
            </a: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5986463" y="5735638"/>
            <a:ext cx="1423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660066"/>
                </a:solidFill>
              </a:rPr>
              <a:t>Фактор роста</a:t>
            </a:r>
          </a:p>
        </p:txBody>
      </p:sp>
      <p:sp>
        <p:nvSpPr>
          <p:cNvPr id="72754" name="Line 50"/>
          <p:cNvSpPr>
            <a:spLocks noChangeShapeType="1"/>
          </p:cNvSpPr>
          <p:nvPr/>
        </p:nvSpPr>
        <p:spPr bwMode="auto">
          <a:xfrm rot="11025839">
            <a:off x="4502150" y="5789613"/>
            <a:ext cx="204788" cy="24447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55" name="Line 51"/>
          <p:cNvSpPr>
            <a:spLocks noChangeShapeType="1"/>
          </p:cNvSpPr>
          <p:nvPr/>
        </p:nvSpPr>
        <p:spPr bwMode="auto">
          <a:xfrm rot="11025839" flipH="1">
            <a:off x="4795838" y="6394450"/>
            <a:ext cx="636587" cy="523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56" name="Text Box 52"/>
          <p:cNvSpPr txBox="1">
            <a:spLocks noChangeArrowheads="1"/>
          </p:cNvSpPr>
          <p:nvPr/>
        </p:nvSpPr>
        <p:spPr bwMode="auto">
          <a:xfrm>
            <a:off x="3179763" y="4659313"/>
            <a:ext cx="477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6600"/>
                </a:solidFill>
              </a:rPr>
              <a:t>Э</a:t>
            </a:r>
          </a:p>
        </p:txBody>
      </p:sp>
      <p:sp>
        <p:nvSpPr>
          <p:cNvPr id="72757" name="Line 53"/>
          <p:cNvSpPr>
            <a:spLocks noChangeShapeType="1"/>
          </p:cNvSpPr>
          <p:nvPr/>
        </p:nvSpPr>
        <p:spPr bwMode="auto">
          <a:xfrm flipH="1" flipV="1">
            <a:off x="3562350" y="4924425"/>
            <a:ext cx="628650" cy="373063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65" name="Line 61"/>
          <p:cNvSpPr>
            <a:spLocks noChangeShapeType="1"/>
          </p:cNvSpPr>
          <p:nvPr/>
        </p:nvSpPr>
        <p:spPr bwMode="auto">
          <a:xfrm rot="11025839" flipH="1">
            <a:off x="6502400" y="6402388"/>
            <a:ext cx="1731963" cy="6032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66" name="Line 62"/>
          <p:cNvSpPr>
            <a:spLocks noChangeShapeType="1"/>
          </p:cNvSpPr>
          <p:nvPr/>
        </p:nvSpPr>
        <p:spPr bwMode="auto">
          <a:xfrm rot="11025839" flipH="1">
            <a:off x="7129463" y="6094413"/>
            <a:ext cx="1120775" cy="49212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67" name="Text Box 63"/>
          <p:cNvSpPr txBox="1">
            <a:spLocks noChangeArrowheads="1"/>
          </p:cNvSpPr>
          <p:nvPr/>
        </p:nvSpPr>
        <p:spPr bwMode="auto">
          <a:xfrm rot="5400000">
            <a:off x="2202656" y="1456532"/>
            <a:ext cx="1755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66FF33"/>
                </a:solidFill>
              </a:rPr>
              <a:t>капилляр</a:t>
            </a:r>
          </a:p>
        </p:txBody>
      </p:sp>
      <p:sp>
        <p:nvSpPr>
          <p:cNvPr id="72769" name="Text Box 65"/>
          <p:cNvSpPr txBox="1">
            <a:spLocks noChangeArrowheads="1"/>
          </p:cNvSpPr>
          <p:nvPr/>
        </p:nvSpPr>
        <p:spPr bwMode="auto">
          <a:xfrm>
            <a:off x="350838" y="6376988"/>
            <a:ext cx="2058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Клетки Лейдига</a:t>
            </a:r>
          </a:p>
        </p:txBody>
      </p:sp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5568950" y="3573463"/>
            <a:ext cx="2058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Клетки Сертоли</a:t>
            </a:r>
          </a:p>
        </p:txBody>
      </p:sp>
      <p:sp>
        <p:nvSpPr>
          <p:cNvPr id="72774" name="Line 70"/>
          <p:cNvSpPr>
            <a:spLocks noChangeShapeType="1"/>
          </p:cNvSpPr>
          <p:nvPr/>
        </p:nvSpPr>
        <p:spPr bwMode="auto">
          <a:xfrm>
            <a:off x="4552950" y="5368925"/>
            <a:ext cx="3665538" cy="4445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75" name="Oval 71"/>
          <p:cNvSpPr>
            <a:spLocks noChangeArrowheads="1"/>
          </p:cNvSpPr>
          <p:nvPr/>
        </p:nvSpPr>
        <p:spPr bwMode="auto">
          <a:xfrm>
            <a:off x="7494588" y="193675"/>
            <a:ext cx="1470025" cy="942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гипоталамус</a:t>
            </a:r>
          </a:p>
        </p:txBody>
      </p:sp>
      <p:sp>
        <p:nvSpPr>
          <p:cNvPr id="72776" name="Oval 72"/>
          <p:cNvSpPr>
            <a:spLocks noChangeArrowheads="1"/>
          </p:cNvSpPr>
          <p:nvPr/>
        </p:nvSpPr>
        <p:spPr bwMode="auto">
          <a:xfrm>
            <a:off x="4670425" y="234950"/>
            <a:ext cx="1217613" cy="1066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ПДГ</a:t>
            </a:r>
          </a:p>
        </p:txBody>
      </p:sp>
      <p:sp>
        <p:nvSpPr>
          <p:cNvPr id="72778" name="Oval 74"/>
          <p:cNvSpPr>
            <a:spLocks noChangeArrowheads="1"/>
          </p:cNvSpPr>
          <p:nvPr/>
        </p:nvSpPr>
        <p:spPr bwMode="auto">
          <a:xfrm>
            <a:off x="6318250" y="485775"/>
            <a:ext cx="665163" cy="5127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ГЛ</a:t>
            </a:r>
          </a:p>
        </p:txBody>
      </p:sp>
      <p:sp>
        <p:nvSpPr>
          <p:cNvPr id="72780" name="Line 76"/>
          <p:cNvSpPr>
            <a:spLocks noChangeShapeType="1"/>
          </p:cNvSpPr>
          <p:nvPr/>
        </p:nvSpPr>
        <p:spPr bwMode="auto">
          <a:xfrm flipH="1">
            <a:off x="7023100" y="720725"/>
            <a:ext cx="4016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81" name="Line 77"/>
          <p:cNvSpPr>
            <a:spLocks noChangeShapeType="1"/>
          </p:cNvSpPr>
          <p:nvPr/>
        </p:nvSpPr>
        <p:spPr bwMode="auto">
          <a:xfrm flipH="1">
            <a:off x="5881688" y="784225"/>
            <a:ext cx="4016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83" name="Freeform 79"/>
          <p:cNvSpPr>
            <a:spLocks/>
          </p:cNvSpPr>
          <p:nvPr/>
        </p:nvSpPr>
        <p:spPr bwMode="auto">
          <a:xfrm>
            <a:off x="3255963" y="1149350"/>
            <a:ext cx="4994275" cy="3006725"/>
          </a:xfrm>
          <a:custGeom>
            <a:avLst/>
            <a:gdLst/>
            <a:ahLst/>
            <a:cxnLst>
              <a:cxn ang="0">
                <a:pos x="9" y="1894"/>
              </a:cxn>
              <a:cxn ang="0">
                <a:pos x="17" y="1301"/>
              </a:cxn>
              <a:cxn ang="0">
                <a:pos x="113" y="646"/>
              </a:cxn>
              <a:cxn ang="0">
                <a:pos x="620" y="568"/>
              </a:cxn>
              <a:cxn ang="0">
                <a:pos x="1222" y="515"/>
              </a:cxn>
              <a:cxn ang="0">
                <a:pos x="1998" y="515"/>
              </a:cxn>
              <a:cxn ang="0">
                <a:pos x="2697" y="489"/>
              </a:cxn>
              <a:cxn ang="0">
                <a:pos x="3072" y="219"/>
              </a:cxn>
              <a:cxn ang="0">
                <a:pos x="3142" y="0"/>
              </a:cxn>
            </a:cxnLst>
            <a:rect l="0" t="0" r="r" b="b"/>
            <a:pathLst>
              <a:path w="3146" h="1894">
                <a:moveTo>
                  <a:pt x="9" y="1894"/>
                </a:moveTo>
                <a:cubicBezTo>
                  <a:pt x="4" y="1701"/>
                  <a:pt x="0" y="1509"/>
                  <a:pt x="17" y="1301"/>
                </a:cubicBezTo>
                <a:cubicBezTo>
                  <a:pt x="34" y="1093"/>
                  <a:pt x="13" y="768"/>
                  <a:pt x="113" y="646"/>
                </a:cubicBezTo>
                <a:cubicBezTo>
                  <a:pt x="213" y="524"/>
                  <a:pt x="435" y="590"/>
                  <a:pt x="620" y="568"/>
                </a:cubicBezTo>
                <a:cubicBezTo>
                  <a:pt x="805" y="546"/>
                  <a:pt x="992" y="524"/>
                  <a:pt x="1222" y="515"/>
                </a:cubicBezTo>
                <a:cubicBezTo>
                  <a:pt x="1452" y="506"/>
                  <a:pt x="1752" y="519"/>
                  <a:pt x="1998" y="515"/>
                </a:cubicBezTo>
                <a:cubicBezTo>
                  <a:pt x="2244" y="511"/>
                  <a:pt x="2518" y="538"/>
                  <a:pt x="2697" y="489"/>
                </a:cubicBezTo>
                <a:cubicBezTo>
                  <a:pt x="2876" y="440"/>
                  <a:pt x="2998" y="300"/>
                  <a:pt x="3072" y="219"/>
                </a:cubicBezTo>
                <a:cubicBezTo>
                  <a:pt x="3146" y="138"/>
                  <a:pt x="3144" y="69"/>
                  <a:pt x="3142" y="0"/>
                </a:cubicBezTo>
              </a:path>
            </a:pathLst>
          </a:custGeom>
          <a:noFill/>
          <a:ln w="38100" cmpd="sng">
            <a:solidFill>
              <a:srgbClr val="66FF33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84" name="Oval 80"/>
          <p:cNvSpPr>
            <a:spLocks noChangeArrowheads="1"/>
          </p:cNvSpPr>
          <p:nvPr/>
        </p:nvSpPr>
        <p:spPr bwMode="auto">
          <a:xfrm>
            <a:off x="8091488" y="817563"/>
            <a:ext cx="346075" cy="29051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 -_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-0.01684 0.0044 -0.03368 0.00903 -0.04705 0.02222 C -0.06042 0.03541 -0.0757 0.05116 -0.08038 0.0787 C -0.08507 0.10625 -0.07622 0.15231 -0.0757 0.18796 C -0.07518 0.22361 -0.06962 0.27268 -0.07726 0.29282 C -0.0849 0.31296 -0.10677 0.31273 -0.12118 0.30903 C -0.13559 0.30532 -0.14688 0.28171 -0.16372 0.2706 C -0.18056 0.25949 -0.20816 0.24074 -0.22275 0.24236 C -0.23733 0.24398 -0.24288 0.25903 -0.25156 0.28078 C -0.26025 0.30254 -0.27014 0.35324 -0.275 0.37222 " pathEditMode="relative" rAng="0" ptsTypes="aaaaaaaaaa">
                                      <p:cBhvr>
                                        <p:cTn id="21" dur="2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55556E-6 C -0.02344 -0.00093 -0.0467 -0.00163 -0.06667 -5.55556E-6 C -0.08663 0.00162 -0.10799 -0.00186 -0.11979 0.01018 C -0.1316 0.02222 -0.13507 0.04837 -0.13785 0.07291 C -0.14063 0.09745 -0.13767 0.12569 -0.13646 0.15763 C -0.13524 0.18958 -0.14028 0.25069 -0.13038 0.26481 C -0.12049 0.27893 -0.09097 0.25462 -0.07726 0.24259 C -0.06354 0.23055 -0.06198 0.20509 -0.04844 0.19189 C -0.0349 0.1787 -0.01684 0.17268 0.00451 0.16365 C 0.02587 0.15462 0.06667 0.13472 0.08021 0.13749 C 0.09375 0.14027 0.08785 0.15902 0.08628 0.17986 C 0.08472 0.20069 0.07378 0.24791 0.07118 0.26273 " pathEditMode="relative" ptsTypes="aaaaaaaaaaaA">
                                      <p:cBhvr>
                                        <p:cTn id="69" dur="2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7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7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7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7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7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7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7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7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1" grpId="0"/>
      <p:bldP spid="72722" grpId="0" animBg="1"/>
      <p:bldP spid="72723" grpId="0"/>
      <p:bldP spid="72725" grpId="0"/>
      <p:bldP spid="72726" grpId="0" animBg="1"/>
      <p:bldP spid="72727" grpId="0" animBg="1"/>
      <p:bldP spid="72728" grpId="0"/>
      <p:bldP spid="72729" grpId="0" animBg="1"/>
      <p:bldP spid="72730" grpId="0" animBg="1"/>
      <p:bldP spid="72731" grpId="0"/>
      <p:bldP spid="72732" grpId="0"/>
      <p:bldP spid="72733" grpId="0"/>
      <p:bldP spid="72734" grpId="0" animBg="1"/>
      <p:bldP spid="72735" grpId="0"/>
      <p:bldP spid="72736" grpId="0" animBg="1"/>
      <p:bldP spid="72740" grpId="0" animBg="1"/>
      <p:bldP spid="72741" grpId="0"/>
      <p:bldP spid="72742" grpId="0" animBg="1"/>
      <p:bldP spid="72743" grpId="0" animBg="1"/>
      <p:bldP spid="72744" grpId="0" animBg="1"/>
      <p:bldP spid="72745" grpId="0" animBg="1"/>
      <p:bldP spid="72746" grpId="0"/>
      <p:bldP spid="72747" grpId="0" animBg="1"/>
      <p:bldP spid="72748" grpId="0" animBg="1"/>
      <p:bldP spid="72749" grpId="0"/>
      <p:bldP spid="72750" grpId="0"/>
      <p:bldP spid="72751" grpId="0"/>
      <p:bldP spid="72752" grpId="0"/>
      <p:bldP spid="72753" grpId="0"/>
      <p:bldP spid="72754" grpId="0" animBg="1"/>
      <p:bldP spid="72755" grpId="0" animBg="1"/>
      <p:bldP spid="72756" grpId="0"/>
      <p:bldP spid="72757" grpId="0" animBg="1"/>
      <p:bldP spid="72765" grpId="0" animBg="1"/>
      <p:bldP spid="72766" grpId="0" animBg="1"/>
      <p:bldP spid="72774" grpId="0" animBg="1"/>
      <p:bldP spid="72778" grpId="0" animBg="1"/>
      <p:bldP spid="72780" grpId="0" animBg="1"/>
      <p:bldP spid="72781" grpId="0" animBg="1"/>
      <p:bldP spid="7278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085850" y="298450"/>
            <a:ext cx="7408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FF00"/>
                </a:solidFill>
              </a:rPr>
              <a:t>Герминативная функция яичников</a:t>
            </a:r>
          </a:p>
        </p:txBody>
      </p:sp>
      <p:pic>
        <p:nvPicPr>
          <p:cNvPr id="30733" name="Picture 1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788" y="1020763"/>
            <a:ext cx="8923337" cy="55181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09675"/>
            <a:ext cx="9144000" cy="5648325"/>
          </a:xfrm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085850" y="298450"/>
            <a:ext cx="7408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FF00"/>
                </a:solidFill>
              </a:rPr>
              <a:t>Герминативная функция яичников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6400" y="1027113"/>
            <a:ext cx="8229600" cy="5830887"/>
          </a:xfrm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74738" y="200025"/>
            <a:ext cx="7221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FF00"/>
                </a:solidFill>
              </a:rPr>
              <a:t>Герминативная функция яичников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9999"/>
                </a:solidFill>
              </a:rPr>
              <a:t>Эндокринная функция яичников 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49375"/>
            <a:ext cx="8686800" cy="5194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074738" y="200025"/>
            <a:ext cx="7221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FF00"/>
                </a:solidFill>
              </a:rPr>
              <a:t>Герминативная функция яичников</a:t>
            </a:r>
          </a:p>
        </p:txBody>
      </p:sp>
      <p:pic>
        <p:nvPicPr>
          <p:cNvPr id="102405" name="Picture 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87325" y="1306513"/>
            <a:ext cx="8694738" cy="4956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4456" name="Picture 8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6713" y="160338"/>
            <a:ext cx="8420100" cy="6489700"/>
          </a:xfrm>
          <a:noFill/>
          <a:ln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93700" y="2892425"/>
          <a:ext cx="2619375" cy="665163"/>
        </p:xfrm>
        <a:graphic>
          <a:graphicData uri="http://schemas.openxmlformats.org/presentationml/2006/ole">
            <p:oleObj spid="_x0000_s106498" name="Точечный рисунок" r:id="rId3" imgW="2619048" imgH="476316" progId="Paint.Picture">
              <p:embed/>
            </p:oleObj>
          </a:graphicData>
        </a:graphic>
      </p:graphicFrame>
      <p:grpSp>
        <p:nvGrpSpPr>
          <p:cNvPr id="106499" name="Group 3"/>
          <p:cNvGrpSpPr>
            <a:grpSpLocks/>
          </p:cNvGrpSpPr>
          <p:nvPr/>
        </p:nvGrpSpPr>
        <p:grpSpPr bwMode="auto">
          <a:xfrm>
            <a:off x="679450" y="50800"/>
            <a:ext cx="2103438" cy="712788"/>
            <a:chOff x="4229" y="158"/>
            <a:chExt cx="1325" cy="449"/>
          </a:xfrm>
        </p:grpSpPr>
        <p:sp>
          <p:nvSpPr>
            <p:cNvPr id="106500" name="AutoShape 4"/>
            <p:cNvSpPr>
              <a:spLocks noChangeArrowheads="1"/>
            </p:cNvSpPr>
            <p:nvPr/>
          </p:nvSpPr>
          <p:spPr bwMode="auto">
            <a:xfrm>
              <a:off x="4229" y="158"/>
              <a:ext cx="1325" cy="449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01" name="Text Box 5"/>
            <p:cNvSpPr txBox="1">
              <a:spLocks noChangeArrowheads="1"/>
            </p:cNvSpPr>
            <p:nvPr/>
          </p:nvSpPr>
          <p:spPr bwMode="auto">
            <a:xfrm>
              <a:off x="4372" y="307"/>
              <a:ext cx="10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solidFill>
                    <a:srgbClr val="FF0000"/>
                  </a:solidFill>
                </a:rPr>
                <a:t>гипоталамус</a:t>
              </a:r>
            </a:p>
          </p:txBody>
        </p:sp>
      </p:grp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1655763" y="588963"/>
            <a:ext cx="0" cy="36353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1271588" y="862013"/>
            <a:ext cx="788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FF0000"/>
                </a:solidFill>
              </a:rPr>
              <a:t>ГТРГ</a:t>
            </a:r>
          </a:p>
        </p:txBody>
      </p:sp>
      <p:grpSp>
        <p:nvGrpSpPr>
          <p:cNvPr id="106504" name="Group 8"/>
          <p:cNvGrpSpPr>
            <a:grpSpLocks/>
          </p:cNvGrpSpPr>
          <p:nvPr/>
        </p:nvGrpSpPr>
        <p:grpSpPr bwMode="auto">
          <a:xfrm>
            <a:off x="482600" y="1223963"/>
            <a:ext cx="2330450" cy="852487"/>
            <a:chOff x="4088" y="1333"/>
            <a:chExt cx="1468" cy="537"/>
          </a:xfrm>
        </p:grpSpPr>
        <p:sp>
          <p:nvSpPr>
            <p:cNvPr id="106505" name="AutoShape 9"/>
            <p:cNvSpPr>
              <a:spLocks noChangeArrowheads="1"/>
            </p:cNvSpPr>
            <p:nvPr/>
          </p:nvSpPr>
          <p:spPr bwMode="auto">
            <a:xfrm>
              <a:off x="4245" y="1333"/>
              <a:ext cx="1285" cy="537"/>
            </a:xfrm>
            <a:prstGeom prst="cube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06" name="Text Box 10"/>
            <p:cNvSpPr txBox="1">
              <a:spLocks noChangeArrowheads="1"/>
            </p:cNvSpPr>
            <p:nvPr/>
          </p:nvSpPr>
          <p:spPr bwMode="auto">
            <a:xfrm>
              <a:off x="4088" y="1437"/>
              <a:ext cx="14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800">
                  <a:solidFill>
                    <a:srgbClr val="FF0000"/>
                  </a:solidFill>
                </a:rPr>
                <a:t>Передняя доля гипофиза</a:t>
              </a:r>
            </a:p>
          </p:txBody>
        </p:sp>
      </p:grp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1222375" y="2241550"/>
            <a:ext cx="788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00FF"/>
                </a:solidFill>
              </a:rPr>
              <a:t>ФСГ</a:t>
            </a:r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1651000" y="1985963"/>
            <a:ext cx="0" cy="3635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0" y="4462463"/>
            <a:ext cx="1616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FF00"/>
                </a:solidFill>
              </a:rPr>
              <a:t>Эстрадиол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0" y="3619500"/>
            <a:ext cx="2954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CCFF99"/>
                </a:solidFill>
              </a:rPr>
              <a:t>Развитие фолликулов</a:t>
            </a:r>
          </a:p>
        </p:txBody>
      </p:sp>
      <p:sp>
        <p:nvSpPr>
          <p:cNvPr id="106515" name="Line 19"/>
          <p:cNvSpPr>
            <a:spLocks noChangeShapeType="1"/>
          </p:cNvSpPr>
          <p:nvPr/>
        </p:nvSpPr>
        <p:spPr bwMode="auto">
          <a:xfrm>
            <a:off x="1095375" y="4168775"/>
            <a:ext cx="0" cy="363538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>
            <a:off x="2481263" y="4083050"/>
            <a:ext cx="0" cy="363538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>
            <a:off x="1657350" y="1103313"/>
            <a:ext cx="0" cy="3635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>
            <a:off x="1649413" y="2533650"/>
            <a:ext cx="0" cy="363538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6555" name="Picture 59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817938" y="174625"/>
            <a:ext cx="4989512" cy="6459538"/>
          </a:xfrm>
          <a:noFill/>
          <a:ln/>
        </p:spPr>
      </p:pic>
      <p:sp>
        <p:nvSpPr>
          <p:cNvPr id="106558" name="Oval 62"/>
          <p:cNvSpPr>
            <a:spLocks noChangeArrowheads="1"/>
          </p:cNvSpPr>
          <p:nvPr/>
        </p:nvSpPr>
        <p:spPr bwMode="auto">
          <a:xfrm>
            <a:off x="2079625" y="2220913"/>
            <a:ext cx="366713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06560" name="Oval 64"/>
          <p:cNvSpPr>
            <a:spLocks noChangeArrowheads="1"/>
          </p:cNvSpPr>
          <p:nvPr/>
        </p:nvSpPr>
        <p:spPr bwMode="auto">
          <a:xfrm>
            <a:off x="2973388" y="2998788"/>
            <a:ext cx="366712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106561" name="Oval 65"/>
          <p:cNvSpPr>
            <a:spLocks noChangeArrowheads="1"/>
          </p:cNvSpPr>
          <p:nvPr/>
        </p:nvSpPr>
        <p:spPr bwMode="auto">
          <a:xfrm>
            <a:off x="1243013" y="4754563"/>
            <a:ext cx="366712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106563" name="Text Box 67"/>
          <p:cNvSpPr txBox="1">
            <a:spLocks noChangeArrowheads="1"/>
          </p:cNvSpPr>
          <p:nvPr/>
        </p:nvSpPr>
        <p:spPr bwMode="auto">
          <a:xfrm>
            <a:off x="1905000" y="4391025"/>
            <a:ext cx="161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FF00"/>
                </a:solidFill>
              </a:rPr>
              <a:t>ирнгибин</a:t>
            </a:r>
          </a:p>
        </p:txBody>
      </p:sp>
      <p:sp>
        <p:nvSpPr>
          <p:cNvPr id="106564" name="Freeform 68"/>
          <p:cNvSpPr>
            <a:spLocks/>
          </p:cNvSpPr>
          <p:nvPr/>
        </p:nvSpPr>
        <p:spPr bwMode="auto">
          <a:xfrm>
            <a:off x="2339975" y="1423988"/>
            <a:ext cx="1477963" cy="4119562"/>
          </a:xfrm>
          <a:custGeom>
            <a:avLst/>
            <a:gdLst/>
            <a:ahLst/>
            <a:cxnLst>
              <a:cxn ang="0">
                <a:pos x="26" y="2098"/>
              </a:cxn>
              <a:cxn ang="0">
                <a:pos x="26" y="2510"/>
              </a:cxn>
              <a:cxn ang="0">
                <a:pos x="182" y="2584"/>
              </a:cxn>
              <a:cxn ang="0">
                <a:pos x="594" y="2575"/>
              </a:cxn>
              <a:cxn ang="0">
                <a:pos x="849" y="2485"/>
              </a:cxn>
              <a:cxn ang="0">
                <a:pos x="857" y="2074"/>
              </a:cxn>
              <a:cxn ang="0">
                <a:pos x="849" y="329"/>
              </a:cxn>
              <a:cxn ang="0">
                <a:pos x="363" y="99"/>
              </a:cxn>
            </a:cxnLst>
            <a:rect l="0" t="0" r="r" b="b"/>
            <a:pathLst>
              <a:path w="931" h="2595">
                <a:moveTo>
                  <a:pt x="26" y="2098"/>
                </a:moveTo>
                <a:cubicBezTo>
                  <a:pt x="13" y="2263"/>
                  <a:pt x="0" y="2429"/>
                  <a:pt x="26" y="2510"/>
                </a:cubicBezTo>
                <a:cubicBezTo>
                  <a:pt x="52" y="2591"/>
                  <a:pt x="87" y="2573"/>
                  <a:pt x="182" y="2584"/>
                </a:cubicBezTo>
                <a:cubicBezTo>
                  <a:pt x="277" y="2595"/>
                  <a:pt x="483" y="2591"/>
                  <a:pt x="594" y="2575"/>
                </a:cubicBezTo>
                <a:cubicBezTo>
                  <a:pt x="705" y="2559"/>
                  <a:pt x="805" y="2568"/>
                  <a:pt x="849" y="2485"/>
                </a:cubicBezTo>
                <a:cubicBezTo>
                  <a:pt x="893" y="2402"/>
                  <a:pt x="857" y="2433"/>
                  <a:pt x="857" y="2074"/>
                </a:cubicBezTo>
                <a:cubicBezTo>
                  <a:pt x="857" y="1715"/>
                  <a:pt x="931" y="658"/>
                  <a:pt x="849" y="329"/>
                </a:cubicBezTo>
                <a:cubicBezTo>
                  <a:pt x="767" y="0"/>
                  <a:pt x="464" y="147"/>
                  <a:pt x="363" y="99"/>
                </a:cubicBezTo>
              </a:path>
            </a:pathLst>
          </a:custGeom>
          <a:noFill/>
          <a:ln w="38100" cap="flat" cmpd="sng">
            <a:solidFill>
              <a:srgbClr val="66FF3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565" name="Freeform 69"/>
          <p:cNvSpPr>
            <a:spLocks/>
          </p:cNvSpPr>
          <p:nvPr/>
        </p:nvSpPr>
        <p:spPr bwMode="auto">
          <a:xfrm>
            <a:off x="11113" y="1343025"/>
            <a:ext cx="931862" cy="4162425"/>
          </a:xfrm>
          <a:custGeom>
            <a:avLst/>
            <a:gdLst/>
            <a:ahLst/>
            <a:cxnLst>
              <a:cxn ang="0">
                <a:pos x="569" y="2182"/>
              </a:cxn>
              <a:cxn ang="0">
                <a:pos x="577" y="2462"/>
              </a:cxn>
              <a:cxn ang="0">
                <a:pos x="511" y="2569"/>
              </a:cxn>
              <a:cxn ang="0">
                <a:pos x="248" y="2594"/>
              </a:cxn>
              <a:cxn ang="0">
                <a:pos x="59" y="2404"/>
              </a:cxn>
              <a:cxn ang="0">
                <a:pos x="51" y="1911"/>
              </a:cxn>
              <a:cxn ang="0">
                <a:pos x="59" y="306"/>
              </a:cxn>
              <a:cxn ang="0">
                <a:pos x="404" y="76"/>
              </a:cxn>
            </a:cxnLst>
            <a:rect l="0" t="0" r="r" b="b"/>
            <a:pathLst>
              <a:path w="587" h="2622">
                <a:moveTo>
                  <a:pt x="569" y="2182"/>
                </a:moveTo>
                <a:cubicBezTo>
                  <a:pt x="578" y="2290"/>
                  <a:pt x="587" y="2398"/>
                  <a:pt x="577" y="2462"/>
                </a:cubicBezTo>
                <a:cubicBezTo>
                  <a:pt x="567" y="2526"/>
                  <a:pt x="566" y="2547"/>
                  <a:pt x="511" y="2569"/>
                </a:cubicBezTo>
                <a:cubicBezTo>
                  <a:pt x="456" y="2591"/>
                  <a:pt x="323" y="2622"/>
                  <a:pt x="248" y="2594"/>
                </a:cubicBezTo>
                <a:cubicBezTo>
                  <a:pt x="173" y="2566"/>
                  <a:pt x="92" y="2518"/>
                  <a:pt x="59" y="2404"/>
                </a:cubicBezTo>
                <a:cubicBezTo>
                  <a:pt x="26" y="2290"/>
                  <a:pt x="51" y="2261"/>
                  <a:pt x="51" y="1911"/>
                </a:cubicBezTo>
                <a:cubicBezTo>
                  <a:pt x="51" y="1561"/>
                  <a:pt x="0" y="612"/>
                  <a:pt x="59" y="306"/>
                </a:cubicBezTo>
                <a:cubicBezTo>
                  <a:pt x="118" y="0"/>
                  <a:pt x="261" y="38"/>
                  <a:pt x="404" y="76"/>
                </a:cubicBezTo>
              </a:path>
            </a:pathLst>
          </a:custGeom>
          <a:noFill/>
          <a:ln w="38100" cap="flat" cmpd="sng">
            <a:solidFill>
              <a:srgbClr val="66FF3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566" name="Freeform 70"/>
          <p:cNvSpPr>
            <a:spLocks/>
          </p:cNvSpPr>
          <p:nvPr/>
        </p:nvSpPr>
        <p:spPr bwMode="auto">
          <a:xfrm>
            <a:off x="101600" y="365125"/>
            <a:ext cx="512763" cy="1319213"/>
          </a:xfrm>
          <a:custGeom>
            <a:avLst/>
            <a:gdLst/>
            <a:ahLst/>
            <a:cxnLst>
              <a:cxn ang="0">
                <a:pos x="18" y="831"/>
              </a:cxn>
              <a:cxn ang="0">
                <a:pos x="18" y="354"/>
              </a:cxn>
              <a:cxn ang="0">
                <a:pos x="51" y="66"/>
              </a:cxn>
              <a:cxn ang="0">
                <a:pos x="323" y="0"/>
              </a:cxn>
            </a:cxnLst>
            <a:rect l="0" t="0" r="r" b="b"/>
            <a:pathLst>
              <a:path w="323" h="831">
                <a:moveTo>
                  <a:pt x="18" y="831"/>
                </a:moveTo>
                <a:cubicBezTo>
                  <a:pt x="15" y="656"/>
                  <a:pt x="13" y="481"/>
                  <a:pt x="18" y="354"/>
                </a:cubicBezTo>
                <a:cubicBezTo>
                  <a:pt x="23" y="227"/>
                  <a:pt x="0" y="125"/>
                  <a:pt x="51" y="66"/>
                </a:cubicBezTo>
                <a:cubicBezTo>
                  <a:pt x="102" y="7"/>
                  <a:pt x="212" y="3"/>
                  <a:pt x="323" y="0"/>
                </a:cubicBezTo>
              </a:path>
            </a:pathLst>
          </a:custGeom>
          <a:noFill/>
          <a:ln w="38100">
            <a:solidFill>
              <a:srgbClr val="66FF33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567" name="Oval 71"/>
          <p:cNvSpPr>
            <a:spLocks noChangeArrowheads="1"/>
          </p:cNvSpPr>
          <p:nvPr/>
        </p:nvSpPr>
        <p:spPr bwMode="auto">
          <a:xfrm>
            <a:off x="257175" y="1614488"/>
            <a:ext cx="366713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106568" name="Oval 72"/>
          <p:cNvSpPr>
            <a:spLocks noChangeArrowheads="1"/>
          </p:cNvSpPr>
          <p:nvPr/>
        </p:nvSpPr>
        <p:spPr bwMode="auto">
          <a:xfrm>
            <a:off x="225425" y="444500"/>
            <a:ext cx="366713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106569" name="Oval 73"/>
          <p:cNvSpPr>
            <a:spLocks noChangeArrowheads="1"/>
          </p:cNvSpPr>
          <p:nvPr/>
        </p:nvSpPr>
        <p:spPr bwMode="auto">
          <a:xfrm>
            <a:off x="2935288" y="1104900"/>
            <a:ext cx="366712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animBg="1"/>
      <p:bldP spid="106503" grpId="0"/>
      <p:bldP spid="106507" grpId="0"/>
      <p:bldP spid="106508" grpId="0" animBg="1"/>
      <p:bldP spid="106512" grpId="0"/>
      <p:bldP spid="106514" grpId="0"/>
      <p:bldP spid="106515" grpId="0" animBg="1"/>
      <p:bldP spid="106516" grpId="0" animBg="1"/>
      <p:bldP spid="106517" grpId="0" animBg="1"/>
      <p:bldP spid="106518" grpId="0" animBg="1"/>
      <p:bldP spid="106563" grpId="0"/>
      <p:bldP spid="106564" grpId="0" animBg="1"/>
      <p:bldP spid="106565" grpId="0" animBg="1"/>
      <p:bldP spid="106566" grpId="0" animBg="1"/>
      <p:bldP spid="106567" grpId="0" animBg="1"/>
      <p:bldP spid="106568" grpId="0" animBg="1"/>
      <p:bldP spid="1065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Транспорт кровью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2541588"/>
            <a:ext cx="8285163" cy="35845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tx2"/>
                </a:solidFill>
              </a:rPr>
              <a:t>Кортизол связывающий глобулин (КСГ)</a:t>
            </a:r>
          </a:p>
          <a:p>
            <a:pPr eaLnBrk="1" hangingPunct="1"/>
            <a:r>
              <a:rPr lang="ru-RU" sz="4000" dirty="0" smtClean="0">
                <a:solidFill>
                  <a:schemeClr val="tx2"/>
                </a:solidFill>
              </a:rPr>
              <a:t>Альбумины</a:t>
            </a:r>
          </a:p>
          <a:p>
            <a:pPr eaLnBrk="1" hangingPunct="1"/>
            <a:r>
              <a:rPr lang="ru-RU" sz="4000" dirty="0" smtClean="0">
                <a:solidFill>
                  <a:schemeClr val="tx2"/>
                </a:solidFill>
              </a:rPr>
              <a:t>Секс-гормон связывающий глобулин (СГСГ)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80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60" name="Line 16"/>
          <p:cNvSpPr>
            <a:spLocks noChangeShapeType="1"/>
          </p:cNvSpPr>
          <p:nvPr/>
        </p:nvSpPr>
        <p:spPr bwMode="auto">
          <a:xfrm>
            <a:off x="2547938" y="3587750"/>
            <a:ext cx="50800" cy="8858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>
            <a:off x="963613" y="3646488"/>
            <a:ext cx="26987" cy="8985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93700" y="2892425"/>
          <a:ext cx="2619375" cy="665163"/>
        </p:xfrm>
        <a:graphic>
          <a:graphicData uri="http://schemas.openxmlformats.org/presentationml/2006/ole">
            <p:oleObj spid="_x0000_s108546" name="Точечный рисунок" r:id="rId3" imgW="2619048" imgH="476316" progId="Paint.Picture">
              <p:embed/>
            </p:oleObj>
          </a:graphicData>
        </a:graphic>
      </p:graphicFrame>
      <p:grpSp>
        <p:nvGrpSpPr>
          <p:cNvPr id="108547" name="Group 3"/>
          <p:cNvGrpSpPr>
            <a:grpSpLocks/>
          </p:cNvGrpSpPr>
          <p:nvPr/>
        </p:nvGrpSpPr>
        <p:grpSpPr bwMode="auto">
          <a:xfrm>
            <a:off x="679450" y="50800"/>
            <a:ext cx="2103438" cy="712788"/>
            <a:chOff x="4229" y="158"/>
            <a:chExt cx="1325" cy="449"/>
          </a:xfrm>
        </p:grpSpPr>
        <p:sp>
          <p:nvSpPr>
            <p:cNvPr id="108548" name="AutoShape 4"/>
            <p:cNvSpPr>
              <a:spLocks noChangeArrowheads="1"/>
            </p:cNvSpPr>
            <p:nvPr/>
          </p:nvSpPr>
          <p:spPr bwMode="auto">
            <a:xfrm>
              <a:off x="4229" y="158"/>
              <a:ext cx="1325" cy="449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49" name="Text Box 5"/>
            <p:cNvSpPr txBox="1">
              <a:spLocks noChangeArrowheads="1"/>
            </p:cNvSpPr>
            <p:nvPr/>
          </p:nvSpPr>
          <p:spPr bwMode="auto">
            <a:xfrm>
              <a:off x="4372" y="307"/>
              <a:ext cx="10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solidFill>
                    <a:srgbClr val="FF0000"/>
                  </a:solidFill>
                </a:rPr>
                <a:t>гипоталамус</a:t>
              </a:r>
            </a:p>
          </p:txBody>
        </p:sp>
      </p:grpSp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1655763" y="588963"/>
            <a:ext cx="0" cy="36353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271588" y="862013"/>
            <a:ext cx="788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FF0000"/>
                </a:solidFill>
              </a:rPr>
              <a:t>ГТРГ</a:t>
            </a:r>
          </a:p>
        </p:txBody>
      </p:sp>
      <p:grpSp>
        <p:nvGrpSpPr>
          <p:cNvPr id="108552" name="Group 8"/>
          <p:cNvGrpSpPr>
            <a:grpSpLocks/>
          </p:cNvGrpSpPr>
          <p:nvPr/>
        </p:nvGrpSpPr>
        <p:grpSpPr bwMode="auto">
          <a:xfrm>
            <a:off x="482600" y="1223963"/>
            <a:ext cx="2330450" cy="852487"/>
            <a:chOff x="4088" y="1333"/>
            <a:chExt cx="1468" cy="537"/>
          </a:xfrm>
        </p:grpSpPr>
        <p:sp>
          <p:nvSpPr>
            <p:cNvPr id="108553" name="AutoShape 9"/>
            <p:cNvSpPr>
              <a:spLocks noChangeArrowheads="1"/>
            </p:cNvSpPr>
            <p:nvPr/>
          </p:nvSpPr>
          <p:spPr bwMode="auto">
            <a:xfrm>
              <a:off x="4245" y="1333"/>
              <a:ext cx="1285" cy="537"/>
            </a:xfrm>
            <a:prstGeom prst="cube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4" name="Text Box 10"/>
            <p:cNvSpPr txBox="1">
              <a:spLocks noChangeArrowheads="1"/>
            </p:cNvSpPr>
            <p:nvPr/>
          </p:nvSpPr>
          <p:spPr bwMode="auto">
            <a:xfrm>
              <a:off x="4088" y="1437"/>
              <a:ext cx="14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800">
                  <a:solidFill>
                    <a:srgbClr val="FF0000"/>
                  </a:solidFill>
                </a:rPr>
                <a:t>Передняя доля гипофиза</a:t>
              </a:r>
            </a:p>
          </p:txBody>
        </p:sp>
      </p:grp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1144588" y="2227263"/>
            <a:ext cx="1050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</a:rPr>
              <a:t>ФСГ</a:t>
            </a:r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>
            <a:off x="1651000" y="1985963"/>
            <a:ext cx="0" cy="3635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131763" y="4462463"/>
            <a:ext cx="1616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FF00"/>
                </a:solidFill>
              </a:rPr>
              <a:t>Эстрадиол</a:t>
            </a: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157163" y="3617913"/>
            <a:ext cx="32289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</a:rPr>
              <a:t>Развитие доминирующего</a:t>
            </a:r>
          </a:p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</a:rPr>
              <a:t>фолликула</a:t>
            </a:r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>
            <a:off x="1657350" y="1103313"/>
            <a:ext cx="0" cy="3635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62" name="Line 18"/>
          <p:cNvSpPr>
            <a:spLocks noChangeShapeType="1"/>
          </p:cNvSpPr>
          <p:nvPr/>
        </p:nvSpPr>
        <p:spPr bwMode="auto">
          <a:xfrm>
            <a:off x="1649413" y="2724150"/>
            <a:ext cx="0" cy="363538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8563" name="Picture 19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817938" y="174625"/>
            <a:ext cx="4989512" cy="6459538"/>
          </a:xfrm>
          <a:noFill/>
          <a:ln/>
        </p:spPr>
      </p:pic>
      <p:sp>
        <p:nvSpPr>
          <p:cNvPr id="108564" name="Oval 20"/>
          <p:cNvSpPr>
            <a:spLocks noChangeArrowheads="1"/>
          </p:cNvSpPr>
          <p:nvPr/>
        </p:nvSpPr>
        <p:spPr bwMode="auto">
          <a:xfrm>
            <a:off x="577850" y="1920875"/>
            <a:ext cx="366713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8</a:t>
            </a:r>
          </a:p>
        </p:txBody>
      </p:sp>
      <p:sp>
        <p:nvSpPr>
          <p:cNvPr id="108565" name="Oval 21"/>
          <p:cNvSpPr>
            <a:spLocks noChangeArrowheads="1"/>
          </p:cNvSpPr>
          <p:nvPr/>
        </p:nvSpPr>
        <p:spPr bwMode="auto">
          <a:xfrm>
            <a:off x="2973388" y="2998788"/>
            <a:ext cx="366712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108566" name="Oval 22"/>
          <p:cNvSpPr>
            <a:spLocks noChangeArrowheads="1"/>
          </p:cNvSpPr>
          <p:nvPr/>
        </p:nvSpPr>
        <p:spPr bwMode="auto">
          <a:xfrm>
            <a:off x="1243013" y="4754563"/>
            <a:ext cx="366712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108567" name="Text Box 23"/>
          <p:cNvSpPr txBox="1">
            <a:spLocks noChangeArrowheads="1"/>
          </p:cNvSpPr>
          <p:nvPr/>
        </p:nvSpPr>
        <p:spPr bwMode="auto">
          <a:xfrm>
            <a:off x="1905000" y="4391025"/>
            <a:ext cx="161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FF00"/>
                </a:solidFill>
              </a:rPr>
              <a:t>ирнгибин</a:t>
            </a:r>
          </a:p>
        </p:txBody>
      </p:sp>
      <p:sp>
        <p:nvSpPr>
          <p:cNvPr id="108568" name="Freeform 24"/>
          <p:cNvSpPr>
            <a:spLocks/>
          </p:cNvSpPr>
          <p:nvPr/>
        </p:nvSpPr>
        <p:spPr bwMode="auto">
          <a:xfrm>
            <a:off x="2339975" y="1423988"/>
            <a:ext cx="1477963" cy="4119562"/>
          </a:xfrm>
          <a:custGeom>
            <a:avLst/>
            <a:gdLst/>
            <a:ahLst/>
            <a:cxnLst>
              <a:cxn ang="0">
                <a:pos x="26" y="2098"/>
              </a:cxn>
              <a:cxn ang="0">
                <a:pos x="26" y="2510"/>
              </a:cxn>
              <a:cxn ang="0">
                <a:pos x="182" y="2584"/>
              </a:cxn>
              <a:cxn ang="0">
                <a:pos x="594" y="2575"/>
              </a:cxn>
              <a:cxn ang="0">
                <a:pos x="849" y="2485"/>
              </a:cxn>
              <a:cxn ang="0">
                <a:pos x="857" y="2074"/>
              </a:cxn>
              <a:cxn ang="0">
                <a:pos x="849" y="329"/>
              </a:cxn>
              <a:cxn ang="0">
                <a:pos x="363" y="99"/>
              </a:cxn>
            </a:cxnLst>
            <a:rect l="0" t="0" r="r" b="b"/>
            <a:pathLst>
              <a:path w="931" h="2595">
                <a:moveTo>
                  <a:pt x="26" y="2098"/>
                </a:moveTo>
                <a:cubicBezTo>
                  <a:pt x="13" y="2263"/>
                  <a:pt x="0" y="2429"/>
                  <a:pt x="26" y="2510"/>
                </a:cubicBezTo>
                <a:cubicBezTo>
                  <a:pt x="52" y="2591"/>
                  <a:pt x="87" y="2573"/>
                  <a:pt x="182" y="2584"/>
                </a:cubicBezTo>
                <a:cubicBezTo>
                  <a:pt x="277" y="2595"/>
                  <a:pt x="483" y="2591"/>
                  <a:pt x="594" y="2575"/>
                </a:cubicBezTo>
                <a:cubicBezTo>
                  <a:pt x="705" y="2559"/>
                  <a:pt x="805" y="2568"/>
                  <a:pt x="849" y="2485"/>
                </a:cubicBezTo>
                <a:cubicBezTo>
                  <a:pt x="893" y="2402"/>
                  <a:pt x="857" y="2433"/>
                  <a:pt x="857" y="2074"/>
                </a:cubicBezTo>
                <a:cubicBezTo>
                  <a:pt x="857" y="1715"/>
                  <a:pt x="931" y="658"/>
                  <a:pt x="849" y="329"/>
                </a:cubicBezTo>
                <a:cubicBezTo>
                  <a:pt x="767" y="0"/>
                  <a:pt x="464" y="147"/>
                  <a:pt x="363" y="99"/>
                </a:cubicBezTo>
              </a:path>
            </a:pathLst>
          </a:custGeom>
          <a:noFill/>
          <a:ln w="38100" cap="flat" cmpd="sng">
            <a:solidFill>
              <a:srgbClr val="66FF3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69" name="Freeform 25"/>
          <p:cNvSpPr>
            <a:spLocks/>
          </p:cNvSpPr>
          <p:nvPr/>
        </p:nvSpPr>
        <p:spPr bwMode="auto">
          <a:xfrm>
            <a:off x="11113" y="1343025"/>
            <a:ext cx="931862" cy="4162425"/>
          </a:xfrm>
          <a:custGeom>
            <a:avLst/>
            <a:gdLst/>
            <a:ahLst/>
            <a:cxnLst>
              <a:cxn ang="0">
                <a:pos x="569" y="2182"/>
              </a:cxn>
              <a:cxn ang="0">
                <a:pos x="577" y="2462"/>
              </a:cxn>
              <a:cxn ang="0">
                <a:pos x="511" y="2569"/>
              </a:cxn>
              <a:cxn ang="0">
                <a:pos x="248" y="2594"/>
              </a:cxn>
              <a:cxn ang="0">
                <a:pos x="59" y="2404"/>
              </a:cxn>
              <a:cxn ang="0">
                <a:pos x="51" y="1911"/>
              </a:cxn>
              <a:cxn ang="0">
                <a:pos x="59" y="306"/>
              </a:cxn>
              <a:cxn ang="0">
                <a:pos x="404" y="76"/>
              </a:cxn>
            </a:cxnLst>
            <a:rect l="0" t="0" r="r" b="b"/>
            <a:pathLst>
              <a:path w="587" h="2622">
                <a:moveTo>
                  <a:pt x="569" y="2182"/>
                </a:moveTo>
                <a:cubicBezTo>
                  <a:pt x="578" y="2290"/>
                  <a:pt x="587" y="2398"/>
                  <a:pt x="577" y="2462"/>
                </a:cubicBezTo>
                <a:cubicBezTo>
                  <a:pt x="567" y="2526"/>
                  <a:pt x="566" y="2547"/>
                  <a:pt x="511" y="2569"/>
                </a:cubicBezTo>
                <a:cubicBezTo>
                  <a:pt x="456" y="2591"/>
                  <a:pt x="323" y="2622"/>
                  <a:pt x="248" y="2594"/>
                </a:cubicBezTo>
                <a:cubicBezTo>
                  <a:pt x="173" y="2566"/>
                  <a:pt x="92" y="2518"/>
                  <a:pt x="59" y="2404"/>
                </a:cubicBezTo>
                <a:cubicBezTo>
                  <a:pt x="26" y="2290"/>
                  <a:pt x="51" y="2261"/>
                  <a:pt x="51" y="1911"/>
                </a:cubicBezTo>
                <a:cubicBezTo>
                  <a:pt x="51" y="1561"/>
                  <a:pt x="0" y="612"/>
                  <a:pt x="59" y="306"/>
                </a:cubicBezTo>
                <a:cubicBezTo>
                  <a:pt x="118" y="0"/>
                  <a:pt x="261" y="38"/>
                  <a:pt x="404" y="76"/>
                </a:cubicBezTo>
              </a:path>
            </a:pathLst>
          </a:custGeom>
          <a:noFill/>
          <a:ln w="38100" cap="flat" cmpd="sng">
            <a:solidFill>
              <a:srgbClr val="66FF3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70" name="Freeform 26"/>
          <p:cNvSpPr>
            <a:spLocks/>
          </p:cNvSpPr>
          <p:nvPr/>
        </p:nvSpPr>
        <p:spPr bwMode="auto">
          <a:xfrm>
            <a:off x="101600" y="365125"/>
            <a:ext cx="512763" cy="1319213"/>
          </a:xfrm>
          <a:custGeom>
            <a:avLst/>
            <a:gdLst/>
            <a:ahLst/>
            <a:cxnLst>
              <a:cxn ang="0">
                <a:pos x="18" y="831"/>
              </a:cxn>
              <a:cxn ang="0">
                <a:pos x="18" y="354"/>
              </a:cxn>
              <a:cxn ang="0">
                <a:pos x="51" y="66"/>
              </a:cxn>
              <a:cxn ang="0">
                <a:pos x="323" y="0"/>
              </a:cxn>
            </a:cxnLst>
            <a:rect l="0" t="0" r="r" b="b"/>
            <a:pathLst>
              <a:path w="323" h="831">
                <a:moveTo>
                  <a:pt x="18" y="831"/>
                </a:moveTo>
                <a:cubicBezTo>
                  <a:pt x="15" y="656"/>
                  <a:pt x="13" y="481"/>
                  <a:pt x="18" y="354"/>
                </a:cubicBezTo>
                <a:cubicBezTo>
                  <a:pt x="23" y="227"/>
                  <a:pt x="0" y="125"/>
                  <a:pt x="51" y="66"/>
                </a:cubicBezTo>
                <a:cubicBezTo>
                  <a:pt x="102" y="7"/>
                  <a:pt x="212" y="3"/>
                  <a:pt x="323" y="0"/>
                </a:cubicBezTo>
              </a:path>
            </a:pathLst>
          </a:custGeom>
          <a:noFill/>
          <a:ln w="38100">
            <a:solidFill>
              <a:srgbClr val="66FF33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71" name="Oval 27"/>
          <p:cNvSpPr>
            <a:spLocks noChangeArrowheads="1"/>
          </p:cNvSpPr>
          <p:nvPr/>
        </p:nvSpPr>
        <p:spPr bwMode="auto">
          <a:xfrm>
            <a:off x="257175" y="1614488"/>
            <a:ext cx="366713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108572" name="Oval 28"/>
          <p:cNvSpPr>
            <a:spLocks noChangeArrowheads="1"/>
          </p:cNvSpPr>
          <p:nvPr/>
        </p:nvSpPr>
        <p:spPr bwMode="auto">
          <a:xfrm>
            <a:off x="225425" y="444500"/>
            <a:ext cx="366713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108573" name="Oval 29"/>
          <p:cNvSpPr>
            <a:spLocks noChangeArrowheads="1"/>
          </p:cNvSpPr>
          <p:nvPr/>
        </p:nvSpPr>
        <p:spPr bwMode="auto">
          <a:xfrm>
            <a:off x="2935288" y="1104900"/>
            <a:ext cx="366712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108574" name="Oval 30"/>
          <p:cNvSpPr>
            <a:spLocks noChangeArrowheads="1"/>
          </p:cNvSpPr>
          <p:nvPr/>
        </p:nvSpPr>
        <p:spPr bwMode="auto">
          <a:xfrm>
            <a:off x="2543175" y="4954588"/>
            <a:ext cx="366713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108575" name="Oval 31"/>
          <p:cNvSpPr>
            <a:spLocks noChangeArrowheads="1"/>
          </p:cNvSpPr>
          <p:nvPr/>
        </p:nvSpPr>
        <p:spPr bwMode="auto">
          <a:xfrm>
            <a:off x="387350" y="4903788"/>
            <a:ext cx="366713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7</a:t>
            </a:r>
          </a:p>
        </p:txBody>
      </p:sp>
      <p:sp>
        <p:nvSpPr>
          <p:cNvPr id="108576" name="Oval 32"/>
          <p:cNvSpPr>
            <a:spLocks noChangeArrowheads="1"/>
          </p:cNvSpPr>
          <p:nvPr/>
        </p:nvSpPr>
        <p:spPr bwMode="auto">
          <a:xfrm>
            <a:off x="250825" y="1620838"/>
            <a:ext cx="366713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+</a:t>
            </a:r>
          </a:p>
        </p:txBody>
      </p:sp>
      <p:sp>
        <p:nvSpPr>
          <p:cNvPr id="108577" name="Oval 33"/>
          <p:cNvSpPr>
            <a:spLocks noChangeArrowheads="1"/>
          </p:cNvSpPr>
          <p:nvPr/>
        </p:nvSpPr>
        <p:spPr bwMode="auto">
          <a:xfrm>
            <a:off x="219075" y="452438"/>
            <a:ext cx="366713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+</a:t>
            </a:r>
          </a:p>
        </p:txBody>
      </p:sp>
      <p:sp>
        <p:nvSpPr>
          <p:cNvPr id="108578" name="Line 34"/>
          <p:cNvSpPr>
            <a:spLocks noChangeShapeType="1"/>
          </p:cNvSpPr>
          <p:nvPr/>
        </p:nvSpPr>
        <p:spPr bwMode="auto">
          <a:xfrm>
            <a:off x="1076325" y="1981200"/>
            <a:ext cx="0" cy="3635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79" name="Text Box 35"/>
          <p:cNvSpPr txBox="1">
            <a:spLocks noChangeArrowheads="1"/>
          </p:cNvSpPr>
          <p:nvPr/>
        </p:nvSpPr>
        <p:spPr bwMode="auto">
          <a:xfrm>
            <a:off x="687388" y="2243138"/>
            <a:ext cx="788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FF3300"/>
                </a:solidFill>
              </a:rPr>
              <a:t>ЛГ</a:t>
            </a:r>
          </a:p>
        </p:txBody>
      </p:sp>
      <p:sp>
        <p:nvSpPr>
          <p:cNvPr id="108580" name="Line 36"/>
          <p:cNvSpPr>
            <a:spLocks noChangeShapeType="1"/>
          </p:cNvSpPr>
          <p:nvPr/>
        </p:nvSpPr>
        <p:spPr bwMode="auto">
          <a:xfrm flipH="1">
            <a:off x="1054100" y="2535238"/>
            <a:ext cx="25400" cy="32686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08581" name="Object 37"/>
          <p:cNvGraphicFramePr>
            <a:graphicFrameLocks noChangeAspect="1"/>
          </p:cNvGraphicFramePr>
          <p:nvPr/>
        </p:nvGraphicFramePr>
        <p:xfrm>
          <a:off x="590550" y="5816600"/>
          <a:ext cx="752475" cy="714375"/>
        </p:xfrm>
        <a:graphic>
          <a:graphicData uri="http://schemas.openxmlformats.org/presentationml/2006/ole">
            <p:oleObj spid="_x0000_s108581" name="Точечный рисунок" r:id="rId5" imgW="752381" imgH="714286" progId="Paint.Picture">
              <p:embed/>
            </p:oleObj>
          </a:graphicData>
        </a:graphic>
      </p:graphicFrame>
      <p:sp>
        <p:nvSpPr>
          <p:cNvPr id="108582" name="Oval 38"/>
          <p:cNvSpPr>
            <a:spLocks noChangeArrowheads="1"/>
          </p:cNvSpPr>
          <p:nvPr/>
        </p:nvSpPr>
        <p:spPr bwMode="auto">
          <a:xfrm>
            <a:off x="1171575" y="5429250"/>
            <a:ext cx="366713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9</a:t>
            </a:r>
          </a:p>
        </p:txBody>
      </p:sp>
      <p:sp>
        <p:nvSpPr>
          <p:cNvPr id="108583" name="Oval 39"/>
          <p:cNvSpPr>
            <a:spLocks noChangeArrowheads="1"/>
          </p:cNvSpPr>
          <p:nvPr/>
        </p:nvSpPr>
        <p:spPr bwMode="auto">
          <a:xfrm>
            <a:off x="17463" y="6192838"/>
            <a:ext cx="522287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85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85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85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8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85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5" grpId="0"/>
      <p:bldP spid="108557" grpId="0"/>
      <p:bldP spid="108558" grpId="0"/>
      <p:bldP spid="108564" grpId="0" animBg="1"/>
      <p:bldP spid="108565" grpId="0" animBg="1"/>
      <p:bldP spid="108566" grpId="0" animBg="1"/>
      <p:bldP spid="108573" grpId="0" animBg="1"/>
      <p:bldP spid="108574" grpId="0" animBg="1"/>
      <p:bldP spid="108575" grpId="0" animBg="1"/>
      <p:bldP spid="108576" grpId="0" animBg="1"/>
      <p:bldP spid="108577" grpId="0" animBg="1"/>
      <p:bldP spid="108578" grpId="0" animBg="1"/>
      <p:bldP spid="108579" grpId="0"/>
      <p:bldP spid="108580" grpId="0" animBg="1"/>
      <p:bldP spid="108580" grpId="1" animBg="1"/>
      <p:bldP spid="108582" grpId="0" animBg="1"/>
      <p:bldP spid="10858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1620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2813" y="725488"/>
            <a:ext cx="7305675" cy="5715000"/>
          </a:xfrm>
          <a:noFill/>
          <a:ln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99" name="Object 39"/>
          <p:cNvGraphicFramePr>
            <a:graphicFrameLocks noChangeAspect="1"/>
          </p:cNvGraphicFramePr>
          <p:nvPr>
            <p:ph sz="half" idx="1"/>
          </p:nvPr>
        </p:nvGraphicFramePr>
        <p:xfrm>
          <a:off x="422275" y="3487738"/>
          <a:ext cx="3400425" cy="695325"/>
        </p:xfrm>
        <a:graphic>
          <a:graphicData uri="http://schemas.openxmlformats.org/presentationml/2006/ole">
            <p:oleObj spid="_x0000_s66599" name="Точечный рисунок" r:id="rId3" imgW="3400900" imgH="695238" progId="Paint.Picture">
              <p:embed/>
            </p:oleObj>
          </a:graphicData>
        </a:graphic>
      </p:graphicFrame>
      <p:pic>
        <p:nvPicPr>
          <p:cNvPr id="66617" name="Picture 57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184650" y="149225"/>
            <a:ext cx="4826000" cy="6526213"/>
          </a:xfrm>
          <a:noFill/>
          <a:ln/>
        </p:spPr>
      </p:pic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831850" y="228600"/>
            <a:ext cx="2103438" cy="712788"/>
            <a:chOff x="4229" y="158"/>
            <a:chExt cx="1325" cy="449"/>
          </a:xfrm>
        </p:grpSpPr>
        <p:sp>
          <p:nvSpPr>
            <p:cNvPr id="66565" name="AutoShape 5"/>
            <p:cNvSpPr>
              <a:spLocks noChangeArrowheads="1"/>
            </p:cNvSpPr>
            <p:nvPr/>
          </p:nvSpPr>
          <p:spPr bwMode="auto">
            <a:xfrm>
              <a:off x="4229" y="158"/>
              <a:ext cx="1325" cy="449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66" name="Text Box 6"/>
            <p:cNvSpPr txBox="1">
              <a:spLocks noChangeArrowheads="1"/>
            </p:cNvSpPr>
            <p:nvPr/>
          </p:nvSpPr>
          <p:spPr bwMode="auto">
            <a:xfrm>
              <a:off x="4372" y="307"/>
              <a:ext cx="10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solidFill>
                    <a:srgbClr val="FF0000"/>
                  </a:solidFill>
                </a:rPr>
                <a:t>гипоталамус</a:t>
              </a:r>
            </a:p>
          </p:txBody>
        </p:sp>
      </p:grp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1808163" y="738188"/>
            <a:ext cx="0" cy="36353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1423988" y="1011238"/>
            <a:ext cx="788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FF0000"/>
                </a:solidFill>
              </a:rPr>
              <a:t>ГТРГ</a:t>
            </a:r>
          </a:p>
        </p:txBody>
      </p:sp>
      <p:grpSp>
        <p:nvGrpSpPr>
          <p:cNvPr id="66569" name="Group 9"/>
          <p:cNvGrpSpPr>
            <a:grpSpLocks/>
          </p:cNvGrpSpPr>
          <p:nvPr/>
        </p:nvGrpSpPr>
        <p:grpSpPr bwMode="auto">
          <a:xfrm>
            <a:off x="635000" y="1487488"/>
            <a:ext cx="2330450" cy="852487"/>
            <a:chOff x="4088" y="1333"/>
            <a:chExt cx="1468" cy="537"/>
          </a:xfrm>
        </p:grpSpPr>
        <p:sp>
          <p:nvSpPr>
            <p:cNvPr id="66570" name="AutoShape 10"/>
            <p:cNvSpPr>
              <a:spLocks noChangeArrowheads="1"/>
            </p:cNvSpPr>
            <p:nvPr/>
          </p:nvSpPr>
          <p:spPr bwMode="auto">
            <a:xfrm>
              <a:off x="4245" y="1333"/>
              <a:ext cx="1285" cy="537"/>
            </a:xfrm>
            <a:prstGeom prst="cube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1" name="Text Box 11"/>
            <p:cNvSpPr txBox="1">
              <a:spLocks noChangeArrowheads="1"/>
            </p:cNvSpPr>
            <p:nvPr/>
          </p:nvSpPr>
          <p:spPr bwMode="auto">
            <a:xfrm>
              <a:off x="4088" y="1437"/>
              <a:ext cx="14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800">
                  <a:solidFill>
                    <a:srgbClr val="FF0000"/>
                  </a:solidFill>
                </a:rPr>
                <a:t>Передняя доля гипофиза</a:t>
              </a:r>
            </a:p>
          </p:txBody>
        </p:sp>
      </p:grp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1952625" y="2422525"/>
            <a:ext cx="788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00FF"/>
                </a:solidFill>
              </a:rPr>
              <a:t>ФСГ</a:t>
            </a:r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2379663" y="2152650"/>
            <a:ext cx="0" cy="3635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357188" y="5311775"/>
            <a:ext cx="161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FF00"/>
                </a:solidFill>
              </a:rPr>
              <a:t>эстрадиол</a:t>
            </a:r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H="1">
            <a:off x="1387475" y="4541838"/>
            <a:ext cx="1588" cy="82708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2309813" y="4400550"/>
            <a:ext cx="0" cy="36353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>
            <a:off x="1809750" y="1295400"/>
            <a:ext cx="0" cy="3635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2373313" y="2740025"/>
            <a:ext cx="1587" cy="944563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1304925" y="2174875"/>
            <a:ext cx="0" cy="3635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915988" y="2451100"/>
            <a:ext cx="788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FF3300"/>
                </a:solidFill>
              </a:rPr>
              <a:t>ЛГ</a:t>
            </a:r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 flipH="1">
            <a:off x="1296988" y="2728913"/>
            <a:ext cx="11112" cy="10175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89" name="Freeform 29"/>
          <p:cNvSpPr>
            <a:spLocks/>
          </p:cNvSpPr>
          <p:nvPr/>
        </p:nvSpPr>
        <p:spPr bwMode="auto">
          <a:xfrm>
            <a:off x="3140075" y="854075"/>
            <a:ext cx="449263" cy="4135438"/>
          </a:xfrm>
          <a:custGeom>
            <a:avLst/>
            <a:gdLst/>
            <a:ahLst/>
            <a:cxnLst>
              <a:cxn ang="0">
                <a:pos x="0" y="2605"/>
              </a:cxn>
              <a:cxn ang="0">
                <a:pos x="256" y="2551"/>
              </a:cxn>
              <a:cxn ang="0">
                <a:pos x="283" y="164"/>
              </a:cxn>
              <a:cxn ang="0">
                <a:pos x="18" y="0"/>
              </a:cxn>
            </a:cxnLst>
            <a:rect l="0" t="0" r="r" b="b"/>
            <a:pathLst>
              <a:path w="283" h="2605">
                <a:moveTo>
                  <a:pt x="0" y="2605"/>
                </a:moveTo>
                <a:lnTo>
                  <a:pt x="256" y="2551"/>
                </a:lnTo>
                <a:lnTo>
                  <a:pt x="283" y="164"/>
                </a:lnTo>
                <a:lnTo>
                  <a:pt x="18" y="0"/>
                </a:lnTo>
              </a:path>
            </a:pathLst>
          </a:custGeom>
          <a:noFill/>
          <a:ln w="5715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90" name="Freeform 30"/>
          <p:cNvSpPr>
            <a:spLocks/>
          </p:cNvSpPr>
          <p:nvPr/>
        </p:nvSpPr>
        <p:spPr bwMode="auto">
          <a:xfrm>
            <a:off x="1992313" y="346075"/>
            <a:ext cx="1989137" cy="5151438"/>
          </a:xfrm>
          <a:custGeom>
            <a:avLst/>
            <a:gdLst/>
            <a:ahLst/>
            <a:cxnLst>
              <a:cxn ang="0">
                <a:pos x="0" y="3245"/>
              </a:cxn>
              <a:cxn ang="0">
                <a:pos x="1207" y="2999"/>
              </a:cxn>
              <a:cxn ang="0">
                <a:pos x="1253" y="329"/>
              </a:cxn>
              <a:cxn ang="0">
                <a:pos x="704" y="0"/>
              </a:cxn>
            </a:cxnLst>
            <a:rect l="0" t="0" r="r" b="b"/>
            <a:pathLst>
              <a:path w="1253" h="3245">
                <a:moveTo>
                  <a:pt x="0" y="3245"/>
                </a:moveTo>
                <a:lnTo>
                  <a:pt x="1207" y="2999"/>
                </a:lnTo>
                <a:lnTo>
                  <a:pt x="1253" y="329"/>
                </a:lnTo>
                <a:lnTo>
                  <a:pt x="704" y="0"/>
                </a:lnTo>
              </a:path>
            </a:pathLst>
          </a:custGeom>
          <a:noFill/>
          <a:ln w="5715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94" name="Text Box 34"/>
          <p:cNvSpPr txBox="1">
            <a:spLocks noChangeArrowheads="1"/>
          </p:cNvSpPr>
          <p:nvPr/>
        </p:nvSpPr>
        <p:spPr bwMode="auto">
          <a:xfrm rot="16200000">
            <a:off x="3348038" y="2551113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FF00"/>
                </a:solidFill>
              </a:rPr>
              <a:t>Отрицательная обратная связь</a:t>
            </a:r>
          </a:p>
        </p:txBody>
      </p:sp>
      <p:graphicFrame>
        <p:nvGraphicFramePr>
          <p:cNvPr id="66606" name="Object 46"/>
          <p:cNvGraphicFramePr>
            <a:graphicFrameLocks noChangeAspect="1"/>
          </p:cNvGraphicFramePr>
          <p:nvPr>
            <p:ph sz="quarter" idx="2"/>
          </p:nvPr>
        </p:nvGraphicFramePr>
        <p:xfrm>
          <a:off x="3000375" y="5283200"/>
          <a:ext cx="1743075" cy="1428750"/>
        </p:xfrm>
        <a:graphic>
          <a:graphicData uri="http://schemas.openxmlformats.org/presentationml/2006/ole">
            <p:oleObj spid="_x0000_s66606" name="Точечный рисунок" r:id="rId5" imgW="1743318" imgH="1428949" progId="Paint.Picture">
              <p:embed/>
            </p:oleObj>
          </a:graphicData>
        </a:graphic>
      </p:graphicFrame>
      <p:sp>
        <p:nvSpPr>
          <p:cNvPr id="66601" name="Text Box 41"/>
          <p:cNvSpPr txBox="1">
            <a:spLocks noChangeArrowheads="1"/>
          </p:cNvSpPr>
          <p:nvPr/>
        </p:nvSpPr>
        <p:spPr bwMode="auto">
          <a:xfrm>
            <a:off x="1517650" y="4802188"/>
            <a:ext cx="1616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CCFF99"/>
                </a:solidFill>
              </a:rPr>
              <a:t>прогестерон</a:t>
            </a:r>
          </a:p>
        </p:txBody>
      </p:sp>
      <p:grpSp>
        <p:nvGrpSpPr>
          <p:cNvPr id="66604" name="Group 44"/>
          <p:cNvGrpSpPr>
            <a:grpSpLocks/>
          </p:cNvGrpSpPr>
          <p:nvPr/>
        </p:nvGrpSpPr>
        <p:grpSpPr bwMode="auto">
          <a:xfrm>
            <a:off x="2922588" y="228600"/>
            <a:ext cx="479425" cy="762000"/>
            <a:chOff x="4471" y="1417"/>
            <a:chExt cx="302" cy="480"/>
          </a:xfrm>
        </p:grpSpPr>
        <p:sp>
          <p:nvSpPr>
            <p:cNvPr id="66603" name="Oval 43"/>
            <p:cNvSpPr>
              <a:spLocks noChangeArrowheads="1"/>
            </p:cNvSpPr>
            <p:nvPr/>
          </p:nvSpPr>
          <p:spPr bwMode="auto">
            <a:xfrm>
              <a:off x="4471" y="1582"/>
              <a:ext cx="302" cy="2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2" name="Text Box 42"/>
            <p:cNvSpPr txBox="1">
              <a:spLocks noChangeArrowheads="1"/>
            </p:cNvSpPr>
            <p:nvPr/>
          </p:nvSpPr>
          <p:spPr bwMode="auto">
            <a:xfrm>
              <a:off x="4498" y="1417"/>
              <a:ext cx="247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>
                  <a:solidFill>
                    <a:srgbClr val="FF0066"/>
                  </a:solidFill>
                </a:rPr>
                <a:t>-</a:t>
              </a:r>
            </a:p>
          </p:txBody>
        </p:sp>
      </p:grpSp>
      <p:sp>
        <p:nvSpPr>
          <p:cNvPr id="66609" name="Line 49"/>
          <p:cNvSpPr>
            <a:spLocks noChangeShapeType="1"/>
          </p:cNvSpPr>
          <p:nvPr/>
        </p:nvSpPr>
        <p:spPr bwMode="auto">
          <a:xfrm>
            <a:off x="692150" y="6137275"/>
            <a:ext cx="2640013" cy="14288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610" name="Text Box 50"/>
          <p:cNvSpPr txBox="1">
            <a:spLocks noChangeArrowheads="1"/>
          </p:cNvSpPr>
          <p:nvPr/>
        </p:nvSpPr>
        <p:spPr bwMode="auto">
          <a:xfrm>
            <a:off x="198438" y="6240463"/>
            <a:ext cx="318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FF00"/>
                </a:solidFill>
              </a:rPr>
              <a:t>28 день </a:t>
            </a:r>
            <a:r>
              <a:rPr lang="ru-RU" sz="2400" b="1">
                <a:solidFill>
                  <a:srgbClr val="00FF00"/>
                </a:solidFill>
                <a:cs typeface="Arial" charset="0"/>
              </a:rPr>
              <a:t>→ 1день</a:t>
            </a:r>
          </a:p>
        </p:txBody>
      </p:sp>
      <p:sp>
        <p:nvSpPr>
          <p:cNvPr id="66611" name="Oval 51"/>
          <p:cNvSpPr>
            <a:spLocks noChangeArrowheads="1"/>
          </p:cNvSpPr>
          <p:nvPr/>
        </p:nvSpPr>
        <p:spPr bwMode="auto">
          <a:xfrm>
            <a:off x="80963" y="4232275"/>
            <a:ext cx="522287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11</a:t>
            </a:r>
          </a:p>
        </p:txBody>
      </p:sp>
      <p:sp>
        <p:nvSpPr>
          <p:cNvPr id="66612" name="Oval 52"/>
          <p:cNvSpPr>
            <a:spLocks noChangeArrowheads="1"/>
          </p:cNvSpPr>
          <p:nvPr/>
        </p:nvSpPr>
        <p:spPr bwMode="auto">
          <a:xfrm>
            <a:off x="688975" y="5689600"/>
            <a:ext cx="522288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12</a:t>
            </a:r>
          </a:p>
        </p:txBody>
      </p:sp>
      <p:sp>
        <p:nvSpPr>
          <p:cNvPr id="66613" name="Oval 53"/>
          <p:cNvSpPr>
            <a:spLocks noChangeArrowheads="1"/>
          </p:cNvSpPr>
          <p:nvPr/>
        </p:nvSpPr>
        <p:spPr bwMode="auto">
          <a:xfrm>
            <a:off x="1427163" y="2874963"/>
            <a:ext cx="522287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13</a:t>
            </a:r>
          </a:p>
        </p:txBody>
      </p:sp>
      <p:sp>
        <p:nvSpPr>
          <p:cNvPr id="66614" name="Oval 54"/>
          <p:cNvSpPr>
            <a:spLocks noChangeArrowheads="1"/>
          </p:cNvSpPr>
          <p:nvPr/>
        </p:nvSpPr>
        <p:spPr bwMode="auto">
          <a:xfrm>
            <a:off x="1544638" y="4246563"/>
            <a:ext cx="522287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14</a:t>
            </a:r>
          </a:p>
        </p:txBody>
      </p:sp>
      <p:sp>
        <p:nvSpPr>
          <p:cNvPr id="66615" name="Oval 55"/>
          <p:cNvSpPr>
            <a:spLocks noChangeArrowheads="1"/>
          </p:cNvSpPr>
          <p:nvPr/>
        </p:nvSpPr>
        <p:spPr bwMode="auto">
          <a:xfrm>
            <a:off x="168275" y="2986088"/>
            <a:ext cx="522288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16</a:t>
            </a:r>
          </a:p>
        </p:txBody>
      </p:sp>
      <p:sp>
        <p:nvSpPr>
          <p:cNvPr id="66616" name="Oval 56"/>
          <p:cNvSpPr>
            <a:spLocks noChangeArrowheads="1"/>
          </p:cNvSpPr>
          <p:nvPr/>
        </p:nvSpPr>
        <p:spPr bwMode="auto">
          <a:xfrm>
            <a:off x="1825625" y="5754688"/>
            <a:ext cx="522288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6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6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nimBg="1"/>
      <p:bldP spid="66567" grpId="1" animBg="1"/>
      <p:bldP spid="66568" grpId="0"/>
      <p:bldP spid="66568" grpId="1"/>
      <p:bldP spid="66572" grpId="0"/>
      <p:bldP spid="66572" grpId="1"/>
      <p:bldP spid="66572" grpId="2"/>
      <p:bldP spid="66573" grpId="0" animBg="1"/>
      <p:bldP spid="66573" grpId="1" animBg="1"/>
      <p:bldP spid="66573" grpId="2" animBg="1"/>
      <p:bldP spid="66577" grpId="0"/>
      <p:bldP spid="66577" grpId="1"/>
      <p:bldP spid="66580" grpId="0" animBg="1"/>
      <p:bldP spid="66580" grpId="1" animBg="1"/>
      <p:bldP spid="66581" grpId="0" animBg="1"/>
      <p:bldP spid="66581" grpId="1" animBg="1"/>
      <p:bldP spid="66582" grpId="0" animBg="1"/>
      <p:bldP spid="66582" grpId="1" animBg="1"/>
      <p:bldP spid="66583" grpId="0" animBg="1"/>
      <p:bldP spid="66583" grpId="1" animBg="1"/>
      <p:bldP spid="66585" grpId="0" animBg="1"/>
      <p:bldP spid="66585" grpId="1" animBg="1"/>
      <p:bldP spid="66585" grpId="2" animBg="1"/>
      <p:bldP spid="66586" grpId="0"/>
      <p:bldP spid="66586" grpId="1"/>
      <p:bldP spid="66586" grpId="2"/>
      <p:bldP spid="66587" grpId="0" animBg="1"/>
      <p:bldP spid="66587" grpId="1" animBg="1"/>
      <p:bldP spid="66589" grpId="0" animBg="1"/>
      <p:bldP spid="66589" grpId="1" animBg="1"/>
      <p:bldP spid="66590" grpId="0" animBg="1"/>
      <p:bldP spid="66590" grpId="1" animBg="1"/>
      <p:bldP spid="66594" grpId="0"/>
      <p:bldP spid="66594" grpId="1"/>
      <p:bldP spid="66601" grpId="0"/>
      <p:bldP spid="66601" grpId="1"/>
      <p:bldP spid="66609" grpId="0" animBg="1"/>
      <p:bldP spid="66610" grpId="0"/>
      <p:bldP spid="66611" grpId="0" animBg="1"/>
      <p:bldP spid="66612" grpId="0" animBg="1"/>
      <p:bldP spid="66613" grpId="0" animBg="1"/>
      <p:bldP spid="66614" grpId="0" animBg="1"/>
      <p:bldP spid="66615" grpId="0" animBg="1"/>
      <p:bldP spid="666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60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900" y="190500"/>
            <a:ext cx="9053513" cy="6445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78013" y="1392238"/>
            <a:ext cx="9072562" cy="1955800"/>
          </a:xfrm>
        </p:spPr>
        <p:txBody>
          <a:bodyPr/>
          <a:lstStyle/>
          <a:p>
            <a:r>
              <a:rPr lang="ru-RU" sz="6600" b="1">
                <a:solidFill>
                  <a:srgbClr val="660066"/>
                </a:solidFill>
              </a:rPr>
              <a:t>Спасибо </a:t>
            </a:r>
            <a:br>
              <a:rPr lang="ru-RU" sz="6600" b="1">
                <a:solidFill>
                  <a:srgbClr val="660066"/>
                </a:solidFill>
              </a:rPr>
            </a:br>
            <a:r>
              <a:rPr lang="ru-RU" sz="6600" b="1">
                <a:solidFill>
                  <a:srgbClr val="660066"/>
                </a:solidFill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29188"/>
            <a:ext cx="9144000" cy="1682750"/>
          </a:xfrm>
        </p:spPr>
        <p:txBody>
          <a:bodyPr/>
          <a:lstStyle/>
          <a:p>
            <a:r>
              <a:rPr lang="ru-RU" sz="2000">
                <a:solidFill>
                  <a:srgbClr val="66FF33"/>
                </a:solidFill>
              </a:rPr>
              <a:t>Импульсный характер секреции Л Г у женщин и различные виды обратной связи при действии эстрогена и прогестерона. А. Яичники удалены. Б. Фолликулиновая фаза. Действие эстрадиола по механизму отрицательной обратной связи. В. Фолликулиновая фаза. Действие эстрадиола по механизму положительной обратной связи. Г. Лютеиновая фаза. Действие прогестерона</a:t>
            </a:r>
          </a:p>
        </p:txBody>
      </p:sp>
      <p:pic>
        <p:nvPicPr>
          <p:cNvPr id="10035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0213" y="255588"/>
            <a:ext cx="8229600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dirty="0" smtClean="0"/>
              <a:t>Сродство к СГСГ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4143" y="2306638"/>
            <a:ext cx="6359857" cy="35845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tx2"/>
                </a:solidFill>
              </a:rPr>
              <a:t>ДГТ</a:t>
            </a:r>
          </a:p>
          <a:p>
            <a:pPr eaLnBrk="1" hangingPunct="1"/>
            <a:r>
              <a:rPr lang="ru-RU" sz="4000" dirty="0" smtClean="0">
                <a:solidFill>
                  <a:schemeClr val="tx2"/>
                </a:solidFill>
              </a:rPr>
              <a:t>Тестостерон</a:t>
            </a:r>
          </a:p>
          <a:p>
            <a:pPr eaLnBrk="1" hangingPunct="1"/>
            <a:r>
              <a:rPr lang="ru-RU" sz="4000" dirty="0" err="1" smtClean="0">
                <a:solidFill>
                  <a:schemeClr val="tx2"/>
                </a:solidFill>
              </a:rPr>
              <a:t>Эстрадиол</a:t>
            </a:r>
            <a:endParaRPr lang="ru-RU" sz="40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ru-RU" sz="4000" dirty="0" smtClean="0">
                <a:solidFill>
                  <a:schemeClr val="tx2"/>
                </a:solidFill>
              </a:rPr>
              <a:t>Прогестерон </a:t>
            </a:r>
            <a:r>
              <a:rPr lang="en-US" sz="4000" dirty="0" smtClean="0">
                <a:solidFill>
                  <a:schemeClr val="tx2"/>
                </a:solidFill>
              </a:rPr>
              <a:t>	</a:t>
            </a:r>
            <a:r>
              <a:rPr lang="ru-RU" sz="2400" dirty="0" smtClean="0">
                <a:solidFill>
                  <a:schemeClr val="tx2"/>
                </a:solidFill>
              </a:rPr>
              <a:t>(не связывается)</a:t>
            </a:r>
          </a:p>
          <a:p>
            <a:pPr eaLnBrk="1" hangingPunct="1"/>
            <a:endParaRPr lang="ru-RU" sz="4000" dirty="0" smtClean="0">
              <a:solidFill>
                <a:schemeClr val="tx2"/>
              </a:solidFill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747713" y="1841500"/>
            <a:ext cx="1704975" cy="4460875"/>
          </a:xfrm>
          <a:prstGeom prst="downArrow">
            <a:avLst>
              <a:gd name="adj1" fmla="val 50000"/>
              <a:gd name="adj2" fmla="val 65410"/>
            </a:avLst>
          </a:prstGeom>
          <a:solidFill>
            <a:srgbClr val="FF99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max</a:t>
            </a: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min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122" y="578138"/>
          <a:ext cx="8816454" cy="9144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156349"/>
                <a:gridCol w="1637732"/>
                <a:gridCol w="1495791"/>
                <a:gridCol w="1763291"/>
                <a:gridCol w="1763291"/>
              </a:tblGrid>
              <a:tr h="523088"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none" spc="0" dirty="0" err="1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Стеройдные</a:t>
                      </a:r>
                      <a:r>
                        <a:rPr lang="ru-RU" sz="24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 гормоны </a:t>
                      </a:r>
                      <a:endParaRPr lang="ru-RU" sz="24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В свободном состоянии</a:t>
                      </a:r>
                      <a:endParaRPr lang="ru-RU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КСГ</a:t>
                      </a:r>
                      <a:endParaRPr lang="ru-RU" sz="32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СГСГ</a:t>
                      </a:r>
                      <a:endParaRPr lang="ru-RU" sz="3200" b="1" kern="1200" cap="none" spc="0" dirty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Альбумины </a:t>
                      </a:r>
                      <a:endParaRPr lang="ru-RU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6474" y="2038449"/>
          <a:ext cx="8816454" cy="52308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156349"/>
                <a:gridCol w="1637732"/>
                <a:gridCol w="1495791"/>
                <a:gridCol w="1763291"/>
                <a:gridCol w="1763291"/>
              </a:tblGrid>
              <a:tr h="523088">
                <a:tc>
                  <a:txBody>
                    <a:bodyPr/>
                    <a:lstStyle/>
                    <a:p>
                      <a:pPr eaLnBrk="1" hangingPunct="1"/>
                      <a:r>
                        <a:rPr lang="ru-RU" sz="24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Тестостерон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2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0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65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33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6474" y="3116622"/>
          <a:ext cx="8816454" cy="52308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156349"/>
                <a:gridCol w="1637732"/>
                <a:gridCol w="1495791"/>
                <a:gridCol w="1763291"/>
                <a:gridCol w="1763291"/>
              </a:tblGrid>
              <a:tr h="523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 err="1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Эстрадиол</a:t>
                      </a:r>
                      <a:endParaRPr lang="ru-RU" sz="2400" b="1" cap="none" spc="0" dirty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2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0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38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60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0122" y="4276681"/>
          <a:ext cx="8816454" cy="52308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156349"/>
                <a:gridCol w="1637732"/>
                <a:gridCol w="1495791"/>
                <a:gridCol w="1763291"/>
                <a:gridCol w="1763291"/>
              </a:tblGrid>
              <a:tr h="523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Прогестерон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2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18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0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80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0122" y="5532276"/>
          <a:ext cx="8816454" cy="52308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156349"/>
                <a:gridCol w="1637732"/>
                <a:gridCol w="1495791"/>
                <a:gridCol w="1763291"/>
                <a:gridCol w="1763291"/>
              </a:tblGrid>
              <a:tr h="523088">
                <a:tc>
                  <a:txBody>
                    <a:bodyPr/>
                    <a:lstStyle/>
                    <a:p>
                      <a:r>
                        <a:rPr lang="ru-RU" sz="24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Кортизол </a:t>
                      </a:r>
                      <a:endParaRPr lang="ru-RU" sz="24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4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90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0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6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" y="1323833"/>
          <a:ext cx="9144000" cy="5308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Практическое значение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EE233C-9388-4030-B7AB-8CC2A4FA5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52EE233C-9388-4030-B7AB-8CC2A4FA5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8B9B5D-C95B-4BDF-B841-96AFD7EE0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7D8B9B5D-C95B-4BDF-B841-96AFD7EE0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1CA69-27E3-4003-8AF4-1B568B5AD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B111CA69-27E3-4003-8AF4-1B568B5AD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93536B-0984-4B1F-B3E4-5D86D3432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7293536B-0984-4B1F-B3E4-5D86D3432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81F58A-9128-4782-9A1B-3D60FBF37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8581F58A-9128-4782-9A1B-3D60FBF37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455619-7284-4CE0-AE98-992503A23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graphicEl>
                                              <a:dgm id="{48455619-7284-4CE0-AE98-992503A23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22"/>
          <p:cNvSpPr>
            <a:spLocks noChangeArrowheads="1"/>
          </p:cNvSpPr>
          <p:nvPr/>
        </p:nvSpPr>
        <p:spPr bwMode="auto">
          <a:xfrm flipH="1">
            <a:off x="354840" y="4778991"/>
            <a:ext cx="8570793" cy="1553569"/>
          </a:xfrm>
          <a:prstGeom prst="cube">
            <a:avLst>
              <a:gd name="adj" fmla="val 616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t"/>
          <a:lstStyle/>
          <a:p>
            <a:pPr algn="ctr"/>
            <a:endParaRPr lang="ru-RU" sz="1800" b="1" dirty="0">
              <a:solidFill>
                <a:srgbClr val="FFFF0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FFFF00"/>
                </a:solidFill>
              </a:rPr>
              <a:t>кал, моча</a:t>
            </a:r>
            <a:endParaRPr lang="ru-RU" sz="1800" b="1" dirty="0">
              <a:solidFill>
                <a:srgbClr val="FFFF00"/>
              </a:solidFill>
            </a:endParaRPr>
          </a:p>
          <a:p>
            <a:pPr algn="ctr"/>
            <a:r>
              <a:rPr lang="ru-RU" sz="18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1702" name="AutoShape 22"/>
          <p:cNvSpPr>
            <a:spLocks noChangeArrowheads="1"/>
          </p:cNvSpPr>
          <p:nvPr/>
        </p:nvSpPr>
        <p:spPr bwMode="auto">
          <a:xfrm flipH="1">
            <a:off x="1856096" y="2852382"/>
            <a:ext cx="5551630" cy="1596787"/>
          </a:xfrm>
          <a:prstGeom prst="cube">
            <a:avLst>
              <a:gd name="adj" fmla="val 616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/>
            <a:endParaRPr lang="ru-RU" sz="1800" b="1" dirty="0">
              <a:solidFill>
                <a:srgbClr val="FFFF0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FFFF00"/>
                </a:solidFill>
              </a:rPr>
              <a:t>печень</a:t>
            </a:r>
            <a:r>
              <a:rPr lang="ru-RU" sz="1800" b="1" dirty="0">
                <a:solidFill>
                  <a:srgbClr val="FFFF00"/>
                </a:solidFill>
              </a:rPr>
              <a:t>, </a:t>
            </a:r>
            <a:r>
              <a:rPr lang="ru-RU" sz="1800" b="1" dirty="0" smtClean="0">
                <a:solidFill>
                  <a:srgbClr val="FFFF00"/>
                </a:solidFill>
              </a:rPr>
              <a:t>почки</a:t>
            </a:r>
            <a:endParaRPr lang="ru-RU" sz="1800" b="1" dirty="0">
              <a:solidFill>
                <a:srgbClr val="FFFF00"/>
              </a:solidFill>
            </a:endParaRPr>
          </a:p>
          <a:p>
            <a:pPr algn="ctr"/>
            <a:r>
              <a:rPr lang="ru-RU" sz="1800" b="1" dirty="0">
                <a:solidFill>
                  <a:srgbClr val="FFFF00"/>
                </a:solidFill>
              </a:rPr>
              <a:t> 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992834" y="3042906"/>
            <a:ext cx="2482850" cy="714375"/>
            <a:chOff x="2747" y="2578"/>
            <a:chExt cx="1564" cy="450"/>
          </a:xfrm>
        </p:grpSpPr>
        <p:sp>
          <p:nvSpPr>
            <p:cNvPr id="11292" name="Oval 30"/>
            <p:cNvSpPr>
              <a:spLocks noChangeArrowheads="1"/>
            </p:cNvSpPr>
            <p:nvPr/>
          </p:nvSpPr>
          <p:spPr bwMode="auto">
            <a:xfrm rot="21502412" flipH="1">
              <a:off x="2785" y="2578"/>
              <a:ext cx="1398" cy="45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1293" name="Text Box 31"/>
            <p:cNvSpPr txBox="1">
              <a:spLocks noChangeArrowheads="1"/>
            </p:cNvSpPr>
            <p:nvPr/>
          </p:nvSpPr>
          <p:spPr bwMode="auto">
            <a:xfrm rot="21582448" flipH="1">
              <a:off x="2747" y="2680"/>
              <a:ext cx="15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 dirty="0">
                  <a:solidFill>
                    <a:srgbClr val="FF0000"/>
                  </a:solidFill>
                </a:rPr>
                <a:t>17</a:t>
              </a:r>
              <a:r>
                <a:rPr lang="ru-RU" sz="1800" b="1" dirty="0">
                  <a:solidFill>
                    <a:srgbClr val="FF0000"/>
                  </a:solidFill>
                  <a:sym typeface="Symbol" pitchFamily="18" charset="2"/>
                </a:rPr>
                <a:t>-дегидрогеназа</a:t>
              </a:r>
            </a:p>
          </p:txBody>
        </p:sp>
      </p:grpSp>
      <p:sp>
        <p:nvSpPr>
          <p:cNvPr id="71713" name="Line 33"/>
          <p:cNvSpPr>
            <a:spLocks noChangeShapeType="1"/>
          </p:cNvSpPr>
          <p:nvPr/>
        </p:nvSpPr>
        <p:spPr bwMode="auto">
          <a:xfrm flipH="1">
            <a:off x="5459104" y="3705461"/>
            <a:ext cx="372021" cy="198565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Oval 25"/>
          <p:cNvSpPr>
            <a:spLocks noChangeArrowheads="1"/>
          </p:cNvSpPr>
          <p:nvPr/>
        </p:nvSpPr>
        <p:spPr bwMode="auto">
          <a:xfrm rot="21247" flipH="1">
            <a:off x="5022259" y="2895614"/>
            <a:ext cx="2360878" cy="914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800" b="1" dirty="0" err="1" smtClean="0">
                <a:solidFill>
                  <a:srgbClr val="002060"/>
                </a:solidFill>
              </a:rPr>
              <a:t>Коньюгирующие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ферменты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3261815" y="1414842"/>
            <a:ext cx="3128063" cy="996950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>
                <a:solidFill>
                  <a:srgbClr val="FF0066"/>
                </a:solidFill>
              </a:rPr>
              <a:t>кровь </a:t>
            </a:r>
          </a:p>
          <a:p>
            <a:pPr algn="ctr"/>
            <a:r>
              <a:rPr lang="ru-RU" sz="1800" b="1" dirty="0" smtClean="0">
                <a:solidFill>
                  <a:srgbClr val="FF6600"/>
                </a:solidFill>
              </a:rPr>
              <a:t>Эстрогены и андрогены </a:t>
            </a:r>
            <a:endParaRPr lang="ru-RU" sz="1800" b="1" dirty="0">
              <a:solidFill>
                <a:srgbClr val="FF6600"/>
              </a:solidFill>
            </a:endParaRPr>
          </a:p>
          <a:p>
            <a:pPr algn="ctr"/>
            <a:r>
              <a:rPr lang="ru-RU" sz="1800" dirty="0"/>
              <a:t> </a:t>
            </a:r>
          </a:p>
        </p:txBody>
      </p:sp>
      <p:sp>
        <p:nvSpPr>
          <p:cNvPr id="71707" name="Line 27"/>
          <p:cNvSpPr>
            <a:spLocks noChangeShapeType="1"/>
          </p:cNvSpPr>
          <p:nvPr/>
        </p:nvSpPr>
        <p:spPr bwMode="auto">
          <a:xfrm>
            <a:off x="6658117" y="3771758"/>
            <a:ext cx="807208" cy="1660051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12" name="Line 32"/>
          <p:cNvSpPr>
            <a:spLocks noChangeShapeType="1"/>
          </p:cNvSpPr>
          <p:nvPr/>
        </p:nvSpPr>
        <p:spPr bwMode="auto">
          <a:xfrm flipH="1">
            <a:off x="1569493" y="3743585"/>
            <a:ext cx="1282416" cy="2002122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18" name="Rectangle 38"/>
          <p:cNvSpPr>
            <a:spLocks noGrp="1" noChangeArrowheads="1"/>
          </p:cNvSpPr>
          <p:nvPr>
            <p:ph type="title"/>
          </p:nvPr>
        </p:nvSpPr>
        <p:spPr>
          <a:xfrm>
            <a:off x="1351128" y="191069"/>
            <a:ext cx="6714699" cy="856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Экскреция половых гормонов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4967" y="5743335"/>
            <a:ext cx="253537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17-кетостеройд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34769" y="5729689"/>
            <a:ext cx="2309735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глюкорониды</a:t>
            </a:r>
            <a:endParaRPr lang="ru-RU" sz="2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31695" y="5443084"/>
            <a:ext cx="228562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сульфаты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5392667" y="2394731"/>
            <a:ext cx="817063" cy="68966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H="1">
            <a:off x="3193575" y="2342415"/>
            <a:ext cx="877533" cy="75562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1702" grpId="0" animBg="1"/>
      <p:bldP spid="71713" grpId="0" animBg="1"/>
      <p:bldP spid="11290" grpId="0" animBg="1"/>
      <p:bldP spid="71684" grpId="0" animBg="1"/>
      <p:bldP spid="71707" grpId="0" animBg="1"/>
      <p:bldP spid="71712" grpId="0" animBg="1"/>
      <p:bldP spid="30" grpId="0" animBg="1"/>
      <p:bldP spid="31" grpId="0" animBg="1"/>
      <p:bldP spid="32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1044</Words>
  <Application>Microsoft PowerPoint</Application>
  <PresentationFormat>Экран (4:3)</PresentationFormat>
  <Paragraphs>461</Paragraphs>
  <Slides>55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9" baseType="lpstr">
      <vt:lpstr>Arial</vt:lpstr>
      <vt:lpstr>Symbol</vt:lpstr>
      <vt:lpstr>Оформление по умолчанию</vt:lpstr>
      <vt:lpstr>Точечный рисунок</vt:lpstr>
      <vt:lpstr>Половые  гормоны</vt:lpstr>
      <vt:lpstr>Общие сведенья</vt:lpstr>
      <vt:lpstr>Синтез стероидных гормонов</vt:lpstr>
      <vt:lpstr>Механизм действия половых гормонов</vt:lpstr>
      <vt:lpstr>Транспорт кровью</vt:lpstr>
      <vt:lpstr>Сродство к СГСГ</vt:lpstr>
      <vt:lpstr>Слайд 7</vt:lpstr>
      <vt:lpstr>Практическое значение</vt:lpstr>
      <vt:lpstr>Экскреция половых гормонов</vt:lpstr>
      <vt:lpstr>Половая дифференцировка</vt:lpstr>
      <vt:lpstr>Генетический пол</vt:lpstr>
      <vt:lpstr>Гонадный пол  </vt:lpstr>
      <vt:lpstr>Формирование гонадного     пола</vt:lpstr>
      <vt:lpstr>Слайд 14</vt:lpstr>
      <vt:lpstr>Слайд 15</vt:lpstr>
      <vt:lpstr>Слайд 16</vt:lpstr>
      <vt:lpstr>Формирование фенотипического     пола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Половая дифференцировка мозга в перинатальном периоде</vt:lpstr>
      <vt:lpstr>Слайд 29</vt:lpstr>
      <vt:lpstr>ПОЛОВАЯ ДИФФЕРЕНЦИРОВКА ГОЛОВНОГО МОЗГА</vt:lpstr>
      <vt:lpstr>Слайд 31</vt:lpstr>
      <vt:lpstr>половое поведение и  агрессивность</vt:lpstr>
      <vt:lpstr>Слайд 33</vt:lpstr>
      <vt:lpstr>Слайд 34</vt:lpstr>
      <vt:lpstr>Слайд 35</vt:lpstr>
      <vt:lpstr>ПОЛОВОЕ СОЗРЕВАНИЕ </vt:lpstr>
      <vt:lpstr>Слайд 37</vt:lpstr>
      <vt:lpstr>Слайд 38</vt:lpstr>
      <vt:lpstr>Слайд 39</vt:lpstr>
      <vt:lpstr>процесс сперматогенеза делится на три стадии:  1) митотическое деление сперматогониев,  2) мейоз,  3) созревание сперматид и превращение их в сперматозоиды.</vt:lpstr>
      <vt:lpstr>В канальцах эпидидимиса происходит окончательное созревание сперматоцитов необходимо для приобретения гаметами подвижности и способности оплодотворять яйцеклетку.</vt:lpstr>
      <vt:lpstr>Эндокринная функция яичек</vt:lpstr>
      <vt:lpstr>Слайд 43</vt:lpstr>
      <vt:lpstr>Слайд 44</vt:lpstr>
      <vt:lpstr>Слайд 45</vt:lpstr>
      <vt:lpstr>Эндокринная функция яичников 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Спасибо  за внимание!</vt:lpstr>
      <vt:lpstr>Импульсный характер секреции Л Г у женщин и различные виды обратной связи при действии эстрогена и прогестерона. А. Яичники удалены. Б. Фолликулиновая фаза. Действие эстрадиола по механизму отрицательной обратной связи. В. Фолликулиновая фаза. Действие эстрадиола по механизму положительной обратной связи. Г. Лютеиновая фаза. Действие прогестерона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Мирошниченко Игорь Васильевич</cp:lastModifiedBy>
  <cp:revision>28</cp:revision>
  <dcterms:created xsi:type="dcterms:W3CDTF">2006-04-14T19:34:16Z</dcterms:created>
  <dcterms:modified xsi:type="dcterms:W3CDTF">2009-05-18T19:07:20Z</dcterms:modified>
</cp:coreProperties>
</file>